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96" r:id="rId1"/>
  </p:sldMasterIdLst>
  <p:notesMasterIdLst>
    <p:notesMasterId r:id="rId26"/>
  </p:notesMasterIdLst>
  <p:sldIdLst>
    <p:sldId id="258" r:id="rId2"/>
    <p:sldId id="259" r:id="rId3"/>
    <p:sldId id="260" r:id="rId4"/>
    <p:sldId id="261" r:id="rId5"/>
    <p:sldId id="262" r:id="rId6"/>
    <p:sldId id="275" r:id="rId7"/>
    <p:sldId id="264" r:id="rId8"/>
    <p:sldId id="265" r:id="rId9"/>
    <p:sldId id="271" r:id="rId10"/>
    <p:sldId id="267" r:id="rId11"/>
    <p:sldId id="268" r:id="rId12"/>
    <p:sldId id="269" r:id="rId13"/>
    <p:sldId id="270" r:id="rId14"/>
    <p:sldId id="272" r:id="rId15"/>
    <p:sldId id="273" r:id="rId16"/>
    <p:sldId id="274" r:id="rId17"/>
    <p:sldId id="276"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9839"/>
    <a:srgbClr val="99D18F"/>
    <a:srgbClr val="3F6F21"/>
    <a:srgbClr val="B7DDB0"/>
    <a:srgbClr val="D6ECD2"/>
    <a:srgbClr val="61BD4F"/>
    <a:srgbClr val="7BC86C"/>
    <a:srgbClr val="5AAC44"/>
    <a:srgbClr val="49852E"/>
    <a:srgbClr val="64BE5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04" autoAdjust="0"/>
    <p:restoredTop sz="94660"/>
  </p:normalViewPr>
  <p:slideViewPr>
    <p:cSldViewPr snapToGrid="0">
      <p:cViewPr varScale="1">
        <p:scale>
          <a:sx n="104" d="100"/>
          <a:sy n="104" d="100"/>
        </p:scale>
        <p:origin x="126" y="408"/>
      </p:cViewPr>
      <p:guideLst>
        <p:guide orient="horz" pos="2160"/>
        <p:guide pos="3840"/>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8FFD64-92C7-40CD-90CF-5D1CFA4638CB}" type="datetimeFigureOut">
              <a:rPr lang="en-US" smtClean="0"/>
              <a:t>7/26/2019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B3B9FB-DCA8-4364-9222-5B646A693F2D}" type="slidenum">
              <a:rPr lang="en-US" smtClean="0"/>
              <a:t>‹#›</a:t>
            </a:fld>
            <a:endParaRPr lang="en-US"/>
          </a:p>
        </p:txBody>
      </p:sp>
    </p:spTree>
    <p:extLst>
      <p:ext uri="{BB962C8B-B14F-4D97-AF65-F5344CB8AC3E}">
        <p14:creationId xmlns:p14="http://schemas.microsoft.com/office/powerpoint/2010/main" val="35012128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a:t>
            </a:fld>
            <a:endParaRPr lang="en-US">
              <a:solidFill>
                <a:prstClr val="black"/>
              </a:solidFill>
            </a:endParaRPr>
          </a:p>
        </p:txBody>
      </p:sp>
    </p:spTree>
    <p:extLst>
      <p:ext uri="{BB962C8B-B14F-4D97-AF65-F5344CB8AC3E}">
        <p14:creationId xmlns:p14="http://schemas.microsoft.com/office/powerpoint/2010/main" val="3384166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6608547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11</a:t>
            </a:fld>
            <a:endParaRPr lang="en-US">
              <a:solidFill>
                <a:prstClr val="black"/>
              </a:solidFill>
            </a:endParaRPr>
          </a:p>
        </p:txBody>
      </p:sp>
    </p:spTree>
    <p:extLst>
      <p:ext uri="{BB962C8B-B14F-4D97-AF65-F5344CB8AC3E}">
        <p14:creationId xmlns:p14="http://schemas.microsoft.com/office/powerpoint/2010/main" val="15694433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12</a:t>
            </a:fld>
            <a:endParaRPr lang="en-US">
              <a:solidFill>
                <a:prstClr val="black"/>
              </a:solidFill>
            </a:endParaRPr>
          </a:p>
        </p:txBody>
      </p:sp>
    </p:spTree>
    <p:extLst>
      <p:ext uri="{BB962C8B-B14F-4D97-AF65-F5344CB8AC3E}">
        <p14:creationId xmlns:p14="http://schemas.microsoft.com/office/powerpoint/2010/main" val="35315843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973858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3399669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15</a:t>
            </a:fld>
            <a:endParaRPr lang="en-US">
              <a:solidFill>
                <a:prstClr val="black"/>
              </a:solidFill>
            </a:endParaRPr>
          </a:p>
        </p:txBody>
      </p:sp>
    </p:spTree>
    <p:extLst>
      <p:ext uri="{BB962C8B-B14F-4D97-AF65-F5344CB8AC3E}">
        <p14:creationId xmlns:p14="http://schemas.microsoft.com/office/powerpoint/2010/main" val="40833808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16</a:t>
            </a:fld>
            <a:endParaRPr lang="en-US">
              <a:solidFill>
                <a:prstClr val="black"/>
              </a:solidFill>
            </a:endParaRPr>
          </a:p>
        </p:txBody>
      </p:sp>
    </p:spTree>
    <p:extLst>
      <p:ext uri="{BB962C8B-B14F-4D97-AF65-F5344CB8AC3E}">
        <p14:creationId xmlns:p14="http://schemas.microsoft.com/office/powerpoint/2010/main" val="15310518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28807543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18</a:t>
            </a:fld>
            <a:endParaRPr lang="en-US">
              <a:solidFill>
                <a:prstClr val="black"/>
              </a:solidFill>
            </a:endParaRPr>
          </a:p>
        </p:txBody>
      </p:sp>
    </p:spTree>
    <p:extLst>
      <p:ext uri="{BB962C8B-B14F-4D97-AF65-F5344CB8AC3E}">
        <p14:creationId xmlns:p14="http://schemas.microsoft.com/office/powerpoint/2010/main" val="1441978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19</a:t>
            </a:fld>
            <a:endParaRPr lang="en-US">
              <a:solidFill>
                <a:prstClr val="black"/>
              </a:solidFill>
            </a:endParaRPr>
          </a:p>
        </p:txBody>
      </p:sp>
    </p:spTree>
    <p:extLst>
      <p:ext uri="{BB962C8B-B14F-4D97-AF65-F5344CB8AC3E}">
        <p14:creationId xmlns:p14="http://schemas.microsoft.com/office/powerpoint/2010/main" val="12254318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858956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20</a:t>
            </a:fld>
            <a:endParaRPr lang="en-US">
              <a:solidFill>
                <a:prstClr val="black"/>
              </a:solidFill>
            </a:endParaRPr>
          </a:p>
        </p:txBody>
      </p:sp>
    </p:spTree>
    <p:extLst>
      <p:ext uri="{BB962C8B-B14F-4D97-AF65-F5344CB8AC3E}">
        <p14:creationId xmlns:p14="http://schemas.microsoft.com/office/powerpoint/2010/main" val="3498842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21</a:t>
            </a:fld>
            <a:endParaRPr lang="en-US">
              <a:solidFill>
                <a:prstClr val="black"/>
              </a:solidFill>
            </a:endParaRPr>
          </a:p>
        </p:txBody>
      </p:sp>
    </p:spTree>
    <p:extLst>
      <p:ext uri="{BB962C8B-B14F-4D97-AF65-F5344CB8AC3E}">
        <p14:creationId xmlns:p14="http://schemas.microsoft.com/office/powerpoint/2010/main" val="27041992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22</a:t>
            </a:fld>
            <a:endParaRPr lang="en-US">
              <a:solidFill>
                <a:prstClr val="black"/>
              </a:solidFill>
            </a:endParaRPr>
          </a:p>
        </p:txBody>
      </p:sp>
    </p:spTree>
    <p:extLst>
      <p:ext uri="{BB962C8B-B14F-4D97-AF65-F5344CB8AC3E}">
        <p14:creationId xmlns:p14="http://schemas.microsoft.com/office/powerpoint/2010/main" val="3979220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23</a:t>
            </a:fld>
            <a:endParaRPr lang="en-US">
              <a:solidFill>
                <a:prstClr val="black"/>
              </a:solidFill>
            </a:endParaRPr>
          </a:p>
        </p:txBody>
      </p:sp>
    </p:spTree>
    <p:extLst>
      <p:ext uri="{BB962C8B-B14F-4D97-AF65-F5344CB8AC3E}">
        <p14:creationId xmlns:p14="http://schemas.microsoft.com/office/powerpoint/2010/main" val="8397757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24</a:t>
            </a:fld>
            <a:endParaRPr lang="en-US">
              <a:solidFill>
                <a:prstClr val="black"/>
              </a:solidFill>
            </a:endParaRPr>
          </a:p>
        </p:txBody>
      </p:sp>
    </p:spTree>
    <p:extLst>
      <p:ext uri="{BB962C8B-B14F-4D97-AF65-F5344CB8AC3E}">
        <p14:creationId xmlns:p14="http://schemas.microsoft.com/office/powerpoint/2010/main" val="1787689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3</a:t>
            </a:fld>
            <a:endParaRPr lang="en-US">
              <a:solidFill>
                <a:prstClr val="black"/>
              </a:solidFill>
            </a:endParaRPr>
          </a:p>
        </p:txBody>
      </p:sp>
    </p:spTree>
    <p:extLst>
      <p:ext uri="{BB962C8B-B14F-4D97-AF65-F5344CB8AC3E}">
        <p14:creationId xmlns:p14="http://schemas.microsoft.com/office/powerpoint/2010/main" val="2548952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4</a:t>
            </a:fld>
            <a:endParaRPr lang="en-US">
              <a:solidFill>
                <a:prstClr val="black"/>
              </a:solidFill>
            </a:endParaRPr>
          </a:p>
        </p:txBody>
      </p:sp>
    </p:spTree>
    <p:extLst>
      <p:ext uri="{BB962C8B-B14F-4D97-AF65-F5344CB8AC3E}">
        <p14:creationId xmlns:p14="http://schemas.microsoft.com/office/powerpoint/2010/main" val="1195295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	</a:t>
            </a:r>
            <a:endParaRPr lang="en-US" dirty="0"/>
          </a:p>
        </p:txBody>
      </p:sp>
      <p:sp>
        <p:nvSpPr>
          <p:cNvPr id="4" name="Slide Number Placeholder 3"/>
          <p:cNvSpPr>
            <a:spLocks noGrp="1"/>
          </p:cNvSpPr>
          <p:nvPr>
            <p:ph type="sldNum" sz="quarter" idx="10"/>
          </p:nvPr>
        </p:nvSpPr>
        <p:spPr/>
        <p:txBody>
          <a:bodyPr/>
          <a:lstStyle/>
          <a:p>
            <a:fld id="{CA2D21D1-52E2-420B-B491-CFF6D7BB79FB}" type="slidenum">
              <a:rPr lang="en-US" smtClean="0">
                <a:solidFill>
                  <a:prstClr val="black"/>
                </a:solidFill>
              </a:rPr>
              <a:pPr/>
              <a:t>5</a:t>
            </a:fld>
            <a:endParaRPr lang="en-US">
              <a:solidFill>
                <a:prstClr val="black"/>
              </a:solidFill>
            </a:endParaRPr>
          </a:p>
        </p:txBody>
      </p:sp>
    </p:spTree>
    <p:extLst>
      <p:ext uri="{BB962C8B-B14F-4D97-AF65-F5344CB8AC3E}">
        <p14:creationId xmlns:p14="http://schemas.microsoft.com/office/powerpoint/2010/main" val="3372815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2391047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7</a:t>
            </a:fld>
            <a:endParaRPr lang="en-US">
              <a:solidFill>
                <a:prstClr val="black"/>
              </a:solidFill>
            </a:endParaRPr>
          </a:p>
        </p:txBody>
      </p:sp>
    </p:spTree>
    <p:extLst>
      <p:ext uri="{BB962C8B-B14F-4D97-AF65-F5344CB8AC3E}">
        <p14:creationId xmlns:p14="http://schemas.microsoft.com/office/powerpoint/2010/main" val="16440249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8</a:t>
            </a:fld>
            <a:endParaRPr lang="en-US">
              <a:solidFill>
                <a:prstClr val="black"/>
              </a:solidFill>
            </a:endParaRPr>
          </a:p>
        </p:txBody>
      </p:sp>
    </p:spTree>
    <p:extLst>
      <p:ext uri="{BB962C8B-B14F-4D97-AF65-F5344CB8AC3E}">
        <p14:creationId xmlns:p14="http://schemas.microsoft.com/office/powerpoint/2010/main" val="3354317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mtClean="0"/>
              <a:t>You can safely remove this slide. This slide</a:t>
            </a:r>
            <a:r>
              <a:rPr lang="en-US" baseline="0" smtClean="0"/>
              <a:t> design was provided by SlideModel.com – You can download more templates, shapes and elements for PowerPoint from http://slidemodel.com</a:t>
            </a:r>
            <a:endParaRPr lang="en-US" dirty="0"/>
          </a:p>
        </p:txBody>
      </p:sp>
      <p:sp>
        <p:nvSpPr>
          <p:cNvPr id="4" name="Slide Number Placeholder 3"/>
          <p:cNvSpPr>
            <a:spLocks noGrp="1"/>
          </p:cNvSpPr>
          <p:nvPr>
            <p:ph type="sldNum" sz="quarter" idx="10"/>
          </p:nvPr>
        </p:nvSpPr>
        <p:spPr/>
        <p:txBody>
          <a:bodyPr/>
          <a:lstStyle/>
          <a:p>
            <a:fld id="{C946254F-9338-4BA9-B7AC-A66622A3D013}" type="slidenum">
              <a:rPr lang="en-US" smtClean="0">
                <a:solidFill>
                  <a:prstClr val="black"/>
                </a:solidFill>
              </a:rPr>
              <a:pPr/>
              <a:t>9</a:t>
            </a:fld>
            <a:endParaRPr lang="en-US">
              <a:solidFill>
                <a:prstClr val="black"/>
              </a:solidFill>
            </a:endParaRPr>
          </a:p>
        </p:txBody>
      </p:sp>
    </p:spTree>
    <p:extLst>
      <p:ext uri="{BB962C8B-B14F-4D97-AF65-F5344CB8AC3E}">
        <p14:creationId xmlns:p14="http://schemas.microsoft.com/office/powerpoint/2010/main" val="2227325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smtClean="0"/>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7671462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790D6-844B-46F6-B10F-887C6CBBDF56}"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27625257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smtClean="0"/>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35883086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smtClean="0"/>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smtClean="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661974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38066434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42640865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smtClean="0"/>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34472704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293100132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244378543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slidemodel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18672" y="2870634"/>
            <a:ext cx="5932223" cy="711081"/>
          </a:xfrm>
          <a:prstGeom prst="rect">
            <a:avLst/>
          </a:prstGeom>
        </p:spPr>
        <p:txBody>
          <a:bodyPr>
            <a:normAutofit/>
          </a:bodyPr>
          <a:lstStyle>
            <a:lvl1pPr algn="ctr">
              <a:defRPr sz="3600" b="0">
                <a:solidFill>
                  <a:schemeClr val="bg1"/>
                </a:solidFill>
                <a:effectLst>
                  <a:outerShdw blurRad="38100" dist="38100" dir="2700000" algn="tl">
                    <a:srgbClr val="000000">
                      <a:alpha val="43137"/>
                    </a:srgbClr>
                  </a:outerShdw>
                </a:effectLst>
                <a:latin typeface="+mj-lt"/>
                <a:ea typeface="Open Sans" pitchFamily="34" charset="0"/>
                <a:cs typeface="Open Sans" pitchFamily="34" charset="0"/>
              </a:defRPr>
            </a:lvl1pPr>
          </a:lstStyle>
          <a:p>
            <a:r>
              <a:rPr lang="en-US" smtClean="0"/>
              <a:t>SlideModel.com</a:t>
            </a:r>
            <a:endParaRPr lang="en-US"/>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425404F2-BE9A-4460-8815-8F645183555F}" type="datetimeFigureOut">
              <a:rPr lang="en-US" smtClean="0"/>
              <a:pPr/>
              <a:t>7/26/2019</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96E69268-9C8B-4EBF-A9EE-DC5DC2D48DC3}" type="slidenum">
              <a:rPr lang="en-US" smtClean="0"/>
              <a:pPr/>
              <a:t>‹#›</a:t>
            </a:fld>
            <a:endParaRPr lang="en-US"/>
          </a:p>
        </p:txBody>
      </p:sp>
    </p:spTree>
    <p:extLst>
      <p:ext uri="{BB962C8B-B14F-4D97-AF65-F5344CB8AC3E}">
        <p14:creationId xmlns:p14="http://schemas.microsoft.com/office/powerpoint/2010/main" val="26671395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0138876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0032150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25790D6-844B-46F6-B10F-887C6CBBDF56}"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234831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25790D6-844B-46F6-B10F-887C6CBBDF56}" type="datetimeFigureOut">
              <a:rPr lang="en-US" smtClean="0"/>
              <a:t>7/26/2019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41775358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7" name="Date Placeholder 2"/>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6548153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24617611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7" name="Date Placeholder 4"/>
          <p:cNvSpPr>
            <a:spLocks noGrp="1"/>
          </p:cNvSpPr>
          <p:nvPr>
            <p:ph type="dt" sz="half" idx="10"/>
          </p:nvPr>
        </p:nvSpPr>
        <p:spPr/>
        <p:txBody>
          <a:bodyPr/>
          <a:lstStyle/>
          <a:p>
            <a:fld id="{525790D6-844B-46F6-B10F-887C6CBBDF56}" type="datetimeFigureOut">
              <a:rPr lang="en-US" smtClean="0"/>
              <a:t>7/26/2019</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18721640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5790D6-844B-46F6-B10F-887C6CBBDF56}" type="datetimeFigureOut">
              <a:rPr lang="en-US" smtClean="0"/>
              <a:t>7/26/2019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2E7810C-D14B-4774-BA88-AE52E0DA7A47}" type="slidenum">
              <a:rPr lang="en-US" smtClean="0"/>
              <a:t>‹#›</a:t>
            </a:fld>
            <a:endParaRPr lang="en-US"/>
          </a:p>
        </p:txBody>
      </p:sp>
    </p:spTree>
    <p:extLst>
      <p:ext uri="{BB962C8B-B14F-4D97-AF65-F5344CB8AC3E}">
        <p14:creationId xmlns:p14="http://schemas.microsoft.com/office/powerpoint/2010/main" val="4116212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6.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20">
            <a:duotone>
              <a:schemeClr val="bg2">
                <a:shade val="69000"/>
                <a:hueMod val="108000"/>
                <a:satMod val="164000"/>
                <a:lumMod val="74000"/>
              </a:schemeClr>
              <a:schemeClr val="bg2">
                <a:tint val="96000"/>
                <a:hueMod val="88000"/>
                <a:satMod val="140000"/>
                <a:lumMod val="132000"/>
              </a:schemeClr>
            </a:duotone>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smtClean="0"/>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25790D6-844B-46F6-B10F-887C6CBBDF56}" type="datetimeFigureOut">
              <a:rPr lang="en-US" smtClean="0"/>
              <a:t>7/26/2019</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2E7810C-D14B-4774-BA88-AE52E0DA7A47}" type="slidenum">
              <a:rPr lang="en-US" smtClean="0"/>
              <a:t>‹#›</a:t>
            </a:fld>
            <a:endParaRPr lang="en-US"/>
          </a:p>
        </p:txBody>
      </p:sp>
    </p:spTree>
    <p:extLst>
      <p:ext uri="{BB962C8B-B14F-4D97-AF65-F5344CB8AC3E}">
        <p14:creationId xmlns:p14="http://schemas.microsoft.com/office/powerpoint/2010/main" val="1299833007"/>
      </p:ext>
    </p:extLst>
  </p:cSld>
  <p:clrMap bg1="dk1" tx1="lt1" bg2="dk2" tx2="lt2" accent1="accent1" accent2="accent2" accent3="accent3" accent4="accent4" accent5="accent5" accent6="accent6" hlink="hlink" folHlink="folHlink"/>
  <p:sldLayoutIdLst>
    <p:sldLayoutId id="2147483897" r:id="rId1"/>
    <p:sldLayoutId id="2147483898" r:id="rId2"/>
    <p:sldLayoutId id="2147483899" r:id="rId3"/>
    <p:sldLayoutId id="2147483900" r:id="rId4"/>
    <p:sldLayoutId id="2147483901" r:id="rId5"/>
    <p:sldLayoutId id="2147483902" r:id="rId6"/>
    <p:sldLayoutId id="2147483903" r:id="rId7"/>
    <p:sldLayoutId id="2147483904" r:id="rId8"/>
    <p:sldLayoutId id="2147483905" r:id="rId9"/>
    <p:sldLayoutId id="2147483906" r:id="rId10"/>
    <p:sldLayoutId id="2147483907" r:id="rId11"/>
    <p:sldLayoutId id="2147483908" r:id="rId12"/>
    <p:sldLayoutId id="2147483909" r:id="rId13"/>
    <p:sldLayoutId id="2147483910" r:id="rId14"/>
    <p:sldLayoutId id="2147483911" r:id="rId15"/>
    <p:sldLayoutId id="2147483912" r:id="rId16"/>
    <p:sldLayoutId id="2147483913" r:id="rId17"/>
    <p:sldLayoutId id="2147483914" r:id="rId18"/>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Rectangle 4"/>
          <p:cNvSpPr/>
          <p:nvPr/>
        </p:nvSpPr>
        <p:spPr>
          <a:xfrm>
            <a:off x="9257993" y="6473760"/>
            <a:ext cx="1914750"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2" name="Rectangle 1"/>
          <p:cNvSpPr/>
          <p:nvPr/>
        </p:nvSpPr>
        <p:spPr>
          <a:xfrm>
            <a:off x="6720722" y="1577165"/>
            <a:ext cx="4413814" cy="646331"/>
          </a:xfrm>
          <a:prstGeom prst="rect">
            <a:avLst/>
          </a:prstGeom>
        </p:spPr>
        <p:txBody>
          <a:bodyPr wrap="square">
            <a:spAutoFit/>
          </a:bodyPr>
          <a:lstStyle/>
          <a:p>
            <a:pPr algn="r"/>
            <a:r>
              <a:rPr lang="en" sz="3600" b="1" dirty="0" smtClean="0">
                <a:effectLst>
                  <a:outerShdw blurRad="38100" dist="38100" dir="2700000" algn="tl">
                    <a:srgbClr val="000000">
                      <a:alpha val="43137"/>
                    </a:srgbClr>
                  </a:outerShdw>
                </a:effectLst>
                <a:ea typeface="EB Garamond"/>
                <a:cs typeface="Calibri" panose="020F0502020204030204" pitchFamily="34" charset="0"/>
                <a:sym typeface="EB Garamond"/>
              </a:rPr>
              <a:t>MARIN FINANCING</a:t>
            </a:r>
            <a:endParaRPr lang="en-US" sz="3600" b="1" dirty="0">
              <a:effectLst>
                <a:outerShdw blurRad="38100" dist="38100" dir="2700000" algn="tl">
                  <a:srgbClr val="000000">
                    <a:alpha val="43137"/>
                  </a:srgbClr>
                </a:outerShdw>
              </a:effectLst>
              <a:cs typeface="Calibri" panose="020F0502020204030204" pitchFamily="34" charset="0"/>
            </a:endParaRPr>
          </a:p>
        </p:txBody>
      </p:sp>
      <p:sp>
        <p:nvSpPr>
          <p:cNvPr id="7" name="Rectangle 6"/>
          <p:cNvSpPr/>
          <p:nvPr/>
        </p:nvSpPr>
        <p:spPr>
          <a:xfrm>
            <a:off x="8574962" y="2142752"/>
            <a:ext cx="2522998" cy="369332"/>
          </a:xfrm>
          <a:prstGeom prst="rect">
            <a:avLst/>
          </a:prstGeom>
        </p:spPr>
        <p:txBody>
          <a:bodyPr wrap="none">
            <a:spAutoFit/>
          </a:bodyPr>
          <a:lstStyle/>
          <a:p>
            <a:pPr lvl="0" algn="r"/>
            <a:r>
              <a:rPr lang="en-US" i="1" dirty="0" smtClean="0">
                <a:solidFill>
                  <a:schemeClr val="tx1">
                    <a:lumMod val="95000"/>
                  </a:schemeClr>
                </a:solidFill>
                <a:latin typeface="Arial" panose="020B0604020202020204" pitchFamily="34" charset="0"/>
                <a:ea typeface="Maven Pro"/>
                <a:cs typeface="Arial" panose="020B0604020202020204" pitchFamily="34" charset="0"/>
                <a:sym typeface="Maven Pro"/>
              </a:rPr>
              <a:t>SPECIALTY LENDING</a:t>
            </a:r>
            <a:endParaRPr lang="en-US" i="1" dirty="0">
              <a:solidFill>
                <a:schemeClr val="tx1">
                  <a:lumMod val="95000"/>
                </a:schemeClr>
              </a:solidFill>
              <a:latin typeface="Arial" panose="020B0604020202020204" pitchFamily="34" charset="0"/>
              <a:ea typeface="Maven Pro"/>
              <a:cs typeface="Arial" panose="020B0604020202020204" pitchFamily="34" charset="0"/>
              <a:sym typeface="Maven Pro"/>
            </a:endParaRPr>
          </a:p>
        </p:txBody>
      </p:sp>
      <p:sp>
        <p:nvSpPr>
          <p:cNvPr id="13" name="Rectangle 12"/>
          <p:cNvSpPr/>
          <p:nvPr/>
        </p:nvSpPr>
        <p:spPr>
          <a:xfrm>
            <a:off x="9837293" y="6116122"/>
            <a:ext cx="1305165" cy="369332"/>
          </a:xfrm>
          <a:prstGeom prst="rect">
            <a:avLst/>
          </a:prstGeom>
        </p:spPr>
        <p:txBody>
          <a:bodyPr wrap="none">
            <a:spAutoFit/>
          </a:bodyPr>
          <a:lstStyle/>
          <a:p>
            <a:pPr lvl="0" algn="r"/>
            <a:r>
              <a:rPr lang="en-US" dirty="0" smtClean="0"/>
              <a:t>June 2019</a:t>
            </a:r>
            <a:endParaRPr lang="en-US" dirty="0"/>
          </a:p>
        </p:txBody>
      </p:sp>
      <p:sp>
        <p:nvSpPr>
          <p:cNvPr id="15" name="Rectangle 14"/>
          <p:cNvSpPr/>
          <p:nvPr/>
        </p:nvSpPr>
        <p:spPr>
          <a:xfrm>
            <a:off x="538957" y="6305147"/>
            <a:ext cx="2743059" cy="369332"/>
          </a:xfrm>
          <a:prstGeom prst="rect">
            <a:avLst/>
          </a:prstGeom>
          <a:noFill/>
        </p:spPr>
        <p:txBody>
          <a:bodyPr wrap="none">
            <a:spAutoFit/>
          </a:bodyPr>
          <a:lstStyle/>
          <a:p>
            <a:pPr lvl="0"/>
            <a:r>
              <a:rPr lang="en-US" b="1" dirty="0" smtClean="0"/>
              <a:t>MARIN FINANCING LLC</a:t>
            </a:r>
            <a:endParaRPr lang="en-US" b="1" dirty="0"/>
          </a:p>
        </p:txBody>
      </p:sp>
      <p:sp>
        <p:nvSpPr>
          <p:cNvPr id="18" name="Right Triangle 17"/>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a:t>
            </a:r>
            <a:endParaRPr lang="en-US" b="1" dirty="0">
              <a:solidFill>
                <a:srgbClr val="FFFF00"/>
              </a:solidFill>
            </a:endParaRPr>
          </a:p>
        </p:txBody>
      </p:sp>
    </p:spTree>
    <p:extLst>
      <p:ext uri="{BB962C8B-B14F-4D97-AF65-F5344CB8AC3E}">
        <p14:creationId xmlns:p14="http://schemas.microsoft.com/office/powerpoint/2010/main" val="34657757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10</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7703519"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High Asset Coverage Mitigates Losses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a:spcBef>
                <a:spcPts val="0"/>
              </a:spcBef>
              <a:buClr>
                <a:srgbClr val="FFFF00"/>
              </a:buClr>
              <a:buSzPts val="1800"/>
              <a:buFont typeface="Wingdings" panose="05000000000000000000" pitchFamily="2" charset="2"/>
              <a:buChar char="ü"/>
            </a:pPr>
            <a:r>
              <a:rPr lang="en-US" b="1" dirty="0" smtClean="0">
                <a:solidFill>
                  <a:srgbClr val="FFFF00"/>
                </a:solidFill>
              </a:rPr>
              <a:t>1st lien priority on quantifiable liquid assets</a:t>
            </a:r>
          </a:p>
          <a:p>
            <a:pPr marL="914400" lvl="1" indent="-317500">
              <a:spcBef>
                <a:spcPts val="0"/>
              </a:spcBef>
              <a:buClr>
                <a:schemeClr val="tx1"/>
              </a:buClr>
              <a:buSzPts val="1400"/>
              <a:buFont typeface="Wingdings" panose="05000000000000000000" pitchFamily="2" charset="2"/>
              <a:buChar char="§"/>
            </a:pPr>
            <a:r>
              <a:rPr lang="en-US" sz="1600" dirty="0" smtClean="0"/>
              <a:t>Receivables</a:t>
            </a:r>
          </a:p>
          <a:p>
            <a:pPr marL="914400" lvl="1" indent="-317500">
              <a:spcBef>
                <a:spcPts val="0"/>
              </a:spcBef>
              <a:buClr>
                <a:schemeClr val="tx1"/>
              </a:buClr>
              <a:buSzPts val="1400"/>
              <a:buFont typeface="Wingdings" panose="05000000000000000000" pitchFamily="2" charset="2"/>
              <a:buChar char="§"/>
            </a:pPr>
            <a:r>
              <a:rPr lang="en-US" sz="1600" dirty="0" smtClean="0"/>
              <a:t>Inventory - </a:t>
            </a:r>
            <a:r>
              <a:rPr lang="en-US" sz="1600" dirty="0" err="1" smtClean="0"/>
              <a:t>i</a:t>
            </a:r>
            <a:r>
              <a:rPr lang="en-US" sz="1600" dirty="0" smtClean="0"/>
              <a:t>)  flower ii)  oils iii)  edibles iv)  consumption devices</a:t>
            </a:r>
          </a:p>
          <a:p>
            <a:pPr marL="914400" lvl="1" indent="-317500">
              <a:spcBef>
                <a:spcPts val="0"/>
              </a:spcBef>
              <a:buClr>
                <a:schemeClr val="tx1"/>
              </a:buClr>
              <a:buSzPts val="1400"/>
              <a:buFont typeface="Wingdings" panose="05000000000000000000" pitchFamily="2" charset="2"/>
              <a:buChar char="§"/>
            </a:pPr>
            <a:r>
              <a:rPr lang="en-US" sz="1600" dirty="0" smtClean="0"/>
              <a:t>Hard Assets - </a:t>
            </a:r>
            <a:r>
              <a:rPr lang="en-US" sz="1600" dirty="0" err="1" smtClean="0"/>
              <a:t>i</a:t>
            </a:r>
            <a:r>
              <a:rPr lang="en-US" sz="1600" dirty="0" smtClean="0"/>
              <a:t>)  production equipment  ii)  property  iii)  buildings</a:t>
            </a:r>
          </a:p>
          <a:p>
            <a:pPr marL="596900" lvl="1" indent="0">
              <a:spcBef>
                <a:spcPts val="0"/>
              </a:spcBef>
              <a:buClr>
                <a:srgbClr val="FFFF00"/>
              </a:buClr>
              <a:buSzPts val="1400"/>
              <a:buNone/>
            </a:pPr>
            <a:endParaRPr lang="en-US" sz="1600" dirty="0" smtClean="0"/>
          </a:p>
          <a:p>
            <a:pPr marL="457200">
              <a:spcBef>
                <a:spcPts val="0"/>
              </a:spcBef>
              <a:buClr>
                <a:srgbClr val="FFFF00"/>
              </a:buClr>
              <a:buSzPts val="1800"/>
              <a:buFont typeface="Wingdings" panose="05000000000000000000" pitchFamily="2" charset="2"/>
              <a:buChar char="ü"/>
            </a:pPr>
            <a:r>
              <a:rPr lang="en-US" b="1" dirty="0" smtClean="0">
                <a:solidFill>
                  <a:srgbClr val="FFFF00"/>
                </a:solidFill>
              </a:rPr>
              <a:t>30% reserve on receivables accounts acts as a deep initial loss cushion </a:t>
            </a:r>
          </a:p>
          <a:p>
            <a:pPr marL="914400" lvl="1" indent="-317500">
              <a:spcBef>
                <a:spcPts val="0"/>
              </a:spcBef>
              <a:buClr>
                <a:schemeClr val="tx1"/>
              </a:buClr>
              <a:buSzPts val="1400"/>
              <a:buFont typeface="Wingdings" panose="05000000000000000000" pitchFamily="2" charset="2"/>
              <a:buChar char="§"/>
            </a:pPr>
            <a:r>
              <a:rPr lang="en-US" dirty="0" smtClean="0"/>
              <a:t>$70 loan on $100 face amount of receivables</a:t>
            </a:r>
          </a:p>
          <a:p>
            <a:pPr marL="882650" lvl="1">
              <a:spcBef>
                <a:spcPts val="0"/>
              </a:spcBef>
              <a:buClr>
                <a:srgbClr val="FFFF00"/>
              </a:buClr>
              <a:buSzPts val="1400"/>
              <a:buFont typeface="Wingdings" panose="05000000000000000000" pitchFamily="2" charset="2"/>
              <a:buChar char="§"/>
            </a:pPr>
            <a:endParaRPr lang="en-US" dirty="0" smtClean="0"/>
          </a:p>
          <a:p>
            <a:pPr marL="457200">
              <a:spcBef>
                <a:spcPts val="0"/>
              </a:spcBef>
              <a:buClr>
                <a:srgbClr val="FFFF00"/>
              </a:buClr>
              <a:buSzPts val="1800"/>
              <a:buFont typeface="Wingdings" panose="05000000000000000000" pitchFamily="2" charset="2"/>
              <a:buChar char="ü"/>
            </a:pPr>
            <a:r>
              <a:rPr lang="en-US" b="1" dirty="0" smtClean="0">
                <a:solidFill>
                  <a:srgbClr val="FFFF00"/>
                </a:solidFill>
              </a:rPr>
              <a:t>Lending against 50% of salable inventory value </a:t>
            </a:r>
            <a:r>
              <a:rPr lang="en-US" sz="1400" b="1" dirty="0" smtClean="0">
                <a:solidFill>
                  <a:srgbClr val="FFFF00"/>
                </a:solidFill>
              </a:rPr>
              <a:t>(no credit for WIP)</a:t>
            </a:r>
            <a:r>
              <a:rPr lang="en-US" b="1" dirty="0" smtClean="0">
                <a:solidFill>
                  <a:srgbClr val="FFFF00"/>
                </a:solidFill>
              </a:rPr>
              <a:t>  and equipment resale value creates high probability of principal recovery in default </a:t>
            </a:r>
          </a:p>
          <a:p>
            <a:pPr marL="939800" lvl="1" indent="-342900">
              <a:spcBef>
                <a:spcPts val="0"/>
              </a:spcBef>
              <a:buClr>
                <a:schemeClr val="tx1"/>
              </a:buClr>
              <a:buSzPts val="1400"/>
              <a:buFont typeface="Wingdings" panose="05000000000000000000" pitchFamily="2" charset="2"/>
              <a:buChar char="§"/>
            </a:pPr>
            <a:r>
              <a:rPr lang="en-US" dirty="0" smtClean="0"/>
              <a:t>Inventory is liquid and turns quickly</a:t>
            </a:r>
          </a:p>
          <a:p>
            <a:pPr marL="939800" lvl="1" indent="-342900">
              <a:spcBef>
                <a:spcPts val="0"/>
              </a:spcBef>
              <a:buClr>
                <a:schemeClr val="tx1"/>
              </a:buClr>
              <a:buSzPts val="1400"/>
              <a:buFont typeface="Wingdings" panose="05000000000000000000" pitchFamily="2" charset="2"/>
              <a:buChar char="§"/>
            </a:pPr>
            <a:r>
              <a:rPr lang="en-US" dirty="0" smtClean="0"/>
              <a:t>Personal guarantees in place for orderly, legal liquidation of inventory</a:t>
            </a:r>
          </a:p>
          <a:p>
            <a:pPr marL="939800" lvl="1" indent="-342900">
              <a:spcBef>
                <a:spcPts val="0"/>
              </a:spcBef>
              <a:buClr>
                <a:schemeClr val="tx1"/>
              </a:buClr>
              <a:buSzPts val="1400"/>
              <a:buFont typeface="Wingdings" panose="05000000000000000000" pitchFamily="2" charset="2"/>
              <a:buChar char="§"/>
            </a:pPr>
            <a:r>
              <a:rPr lang="en-US" dirty="0" smtClean="0"/>
              <a:t>Regulatory constraints have created a shortage of product</a:t>
            </a:r>
          </a:p>
          <a:p>
            <a:pPr marL="939800" lvl="1" indent="-342900">
              <a:spcBef>
                <a:spcPts val="0"/>
              </a:spcBef>
              <a:buClr>
                <a:schemeClr val="tx1"/>
              </a:buClr>
              <a:buSzPts val="1400"/>
              <a:buFont typeface="Wingdings" panose="05000000000000000000" pitchFamily="2" charset="2"/>
              <a:buChar char="§"/>
            </a:pPr>
            <a:r>
              <a:rPr lang="en-US" dirty="0" smtClean="0"/>
              <a:t>Equipment has short payback periods of less than 1 year</a:t>
            </a:r>
            <a:endParaRPr lang="en-US" dirty="0"/>
          </a:p>
        </p:txBody>
      </p:sp>
    </p:spTree>
    <p:extLst>
      <p:ext uri="{BB962C8B-B14F-4D97-AF65-F5344CB8AC3E}">
        <p14:creationId xmlns:p14="http://schemas.microsoft.com/office/powerpoint/2010/main" val="2381007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4" name="Rectangle 63"/>
          <p:cNvSpPr/>
          <p:nvPr/>
        </p:nvSpPr>
        <p:spPr>
          <a:xfrm>
            <a:off x="4037650" y="1836476"/>
            <a:ext cx="4116700" cy="4273003"/>
          </a:xfrm>
          <a:prstGeom prst="rect">
            <a:avLst/>
          </a:prstGeom>
          <a:solidFill>
            <a:srgbClr val="FFC000"/>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5" name="Rectangle 64"/>
          <p:cNvSpPr/>
          <p:nvPr/>
        </p:nvSpPr>
        <p:spPr>
          <a:xfrm>
            <a:off x="684460" y="1836477"/>
            <a:ext cx="3313121" cy="4273003"/>
          </a:xfrm>
          <a:prstGeom prst="rect">
            <a:avLst/>
          </a:prstGeom>
          <a:solidFill>
            <a:srgbClr val="FFC000"/>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6" name="Rectangle 65"/>
          <p:cNvSpPr/>
          <p:nvPr/>
        </p:nvSpPr>
        <p:spPr>
          <a:xfrm>
            <a:off x="8202954" y="1844023"/>
            <a:ext cx="3301397" cy="4273003"/>
          </a:xfrm>
          <a:prstGeom prst="rect">
            <a:avLst/>
          </a:prstGeom>
          <a:solidFill>
            <a:srgbClr val="FFC000"/>
          </a:soli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62" name="Rectangle 61"/>
          <p:cNvSpPr/>
          <p:nvPr/>
        </p:nvSpPr>
        <p:spPr>
          <a:xfrm>
            <a:off x="4043512" y="1828800"/>
            <a:ext cx="4116700" cy="4239492"/>
          </a:xfrm>
          <a:prstGeom prst="rect">
            <a:avLst/>
          </a:prstGeom>
          <a:gradFill flip="none" rotWithShape="1">
            <a:gsLst>
              <a:gs pos="0">
                <a:schemeClr val="tx1"/>
              </a:gs>
              <a:gs pos="100000">
                <a:schemeClr val="tx1">
                  <a:lumMod val="61000"/>
                </a:schemeClr>
              </a:gs>
            </a:gsLst>
            <a:lin ang="5400000" scaled="0"/>
            <a:tileRect/>
          </a:gradFill>
          <a:ln>
            <a:noFill/>
          </a:ln>
          <a:effectLst>
            <a:outerShdw blurRad="203200" dir="5400000" sx="101000" sy="101000" algn="ctr" rotWithShape="0">
              <a:srgbClr val="000000">
                <a:alpha val="47000"/>
              </a:srgbClr>
            </a:outerShdw>
          </a:effectLst>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ight Triangle 68"/>
          <p:cNvSpPr/>
          <p:nvPr/>
        </p:nvSpPr>
        <p:spPr>
          <a:xfrm>
            <a:off x="4049660" y="1825026"/>
            <a:ext cx="4104690" cy="4247039"/>
          </a:xfrm>
          <a:prstGeom prst="rtTriangle">
            <a:avLst/>
          </a:prstGeom>
          <a:solidFill>
            <a:schemeClr val="tx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8" name="Rectangle 447"/>
          <p:cNvSpPr/>
          <p:nvPr/>
        </p:nvSpPr>
        <p:spPr>
          <a:xfrm>
            <a:off x="690322" y="1828801"/>
            <a:ext cx="3313121" cy="4239492"/>
          </a:xfrm>
          <a:prstGeom prst="rect">
            <a:avLst/>
          </a:prstGeom>
          <a:gradFill flip="none" rotWithShape="1">
            <a:gsLst>
              <a:gs pos="0">
                <a:schemeClr val="tx1"/>
              </a:gs>
              <a:gs pos="100000">
                <a:schemeClr val="tx1">
                  <a:lumMod val="61000"/>
                </a:schemeClr>
              </a:gs>
            </a:gsLst>
            <a:lin ang="5400000" scaled="0"/>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p:cNvSpPr/>
          <p:nvPr/>
        </p:nvSpPr>
        <p:spPr>
          <a:xfrm>
            <a:off x="8197092" y="1836347"/>
            <a:ext cx="3313121" cy="4239492"/>
          </a:xfrm>
          <a:prstGeom prst="rect">
            <a:avLst/>
          </a:prstGeom>
          <a:gradFill flip="none" rotWithShape="1">
            <a:gsLst>
              <a:gs pos="0">
                <a:schemeClr val="tx1"/>
              </a:gs>
              <a:gs pos="100000">
                <a:schemeClr val="tx1">
                  <a:lumMod val="61000"/>
                </a:schemeClr>
              </a:gs>
            </a:gsLst>
            <a:lin ang="5400000" scaled="0"/>
            <a:tileRect/>
          </a:gradFill>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449" name="Right Triangle 448"/>
          <p:cNvSpPr/>
          <p:nvPr/>
        </p:nvSpPr>
        <p:spPr>
          <a:xfrm>
            <a:off x="681122" y="1828800"/>
            <a:ext cx="3306068" cy="4247039"/>
          </a:xfrm>
          <a:prstGeom prst="rtTriangle">
            <a:avLst/>
          </a:prstGeom>
          <a:solidFill>
            <a:schemeClr val="tx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ight Triangle 67"/>
          <p:cNvSpPr/>
          <p:nvPr/>
        </p:nvSpPr>
        <p:spPr>
          <a:xfrm>
            <a:off x="8200164" y="1836188"/>
            <a:ext cx="3306068" cy="4247039"/>
          </a:xfrm>
          <a:prstGeom prst="rtTriangle">
            <a:avLst/>
          </a:prstGeom>
          <a:solidFill>
            <a:schemeClr val="tx1">
              <a:lumMod val="75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11</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6034024"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Lending Market Segmentation</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2" name="Rectangle 1"/>
          <p:cNvSpPr/>
          <p:nvPr/>
        </p:nvSpPr>
        <p:spPr>
          <a:xfrm>
            <a:off x="488557" y="1317384"/>
            <a:ext cx="8147044" cy="369332"/>
          </a:xfrm>
          <a:prstGeom prst="rect">
            <a:avLst/>
          </a:prstGeom>
        </p:spPr>
        <p:txBody>
          <a:bodyPr wrap="square">
            <a:spAutoFit/>
          </a:bodyPr>
          <a:lstStyle/>
          <a:p>
            <a:pPr lvl="0" algn="ctr"/>
            <a:r>
              <a:rPr lang="en-US" b="1" i="1" u="sng" dirty="0">
                <a:solidFill>
                  <a:srgbClr val="FFFF00"/>
                </a:solidFill>
              </a:rPr>
              <a:t>The portfolio will contain loans from the following opportunity buckets</a:t>
            </a:r>
          </a:p>
        </p:txBody>
      </p:sp>
      <p:sp>
        <p:nvSpPr>
          <p:cNvPr id="42" name="Google Shape;137;p23"/>
          <p:cNvSpPr txBox="1"/>
          <p:nvPr/>
        </p:nvSpPr>
        <p:spPr>
          <a:xfrm>
            <a:off x="682200" y="1987802"/>
            <a:ext cx="3327105" cy="4311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a:solidFill>
                  <a:srgbClr val="00B050"/>
                </a:solidFill>
              </a:rPr>
              <a:t>Early Stage Companies</a:t>
            </a:r>
            <a:endParaRPr b="1" u="sng" dirty="0">
              <a:solidFill>
                <a:srgbClr val="00B050"/>
              </a:solidFill>
            </a:endParaRPr>
          </a:p>
        </p:txBody>
      </p:sp>
      <p:sp>
        <p:nvSpPr>
          <p:cNvPr id="47" name="Google Shape;137;p23"/>
          <p:cNvSpPr txBox="1"/>
          <p:nvPr/>
        </p:nvSpPr>
        <p:spPr>
          <a:xfrm>
            <a:off x="4019272" y="1986330"/>
            <a:ext cx="4135078" cy="4311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smtClean="0">
                <a:solidFill>
                  <a:srgbClr val="00B050"/>
                </a:solidFill>
              </a:rPr>
              <a:t>Middle </a:t>
            </a:r>
            <a:r>
              <a:rPr lang="en" b="1" u="sng" dirty="0">
                <a:solidFill>
                  <a:srgbClr val="00B050"/>
                </a:solidFill>
              </a:rPr>
              <a:t>Stage Companies</a:t>
            </a:r>
            <a:endParaRPr b="1" u="sng" dirty="0">
              <a:solidFill>
                <a:srgbClr val="00B050"/>
              </a:solidFill>
            </a:endParaRPr>
          </a:p>
        </p:txBody>
      </p:sp>
      <p:sp>
        <p:nvSpPr>
          <p:cNvPr id="48" name="Google Shape;137;p23"/>
          <p:cNvSpPr txBox="1"/>
          <p:nvPr/>
        </p:nvSpPr>
        <p:spPr>
          <a:xfrm>
            <a:off x="8210672" y="2007299"/>
            <a:ext cx="3291419" cy="43110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b="1" u="sng" dirty="0" smtClean="0">
                <a:solidFill>
                  <a:srgbClr val="00B050"/>
                </a:solidFill>
              </a:rPr>
              <a:t>Later </a:t>
            </a:r>
            <a:r>
              <a:rPr lang="en" b="1" u="sng" dirty="0">
                <a:solidFill>
                  <a:srgbClr val="00B050"/>
                </a:solidFill>
              </a:rPr>
              <a:t>Stage Companies</a:t>
            </a:r>
            <a:endParaRPr b="1" u="sng" dirty="0">
              <a:solidFill>
                <a:srgbClr val="00B050"/>
              </a:solidFill>
            </a:endParaRPr>
          </a:p>
        </p:txBody>
      </p:sp>
      <p:sp>
        <p:nvSpPr>
          <p:cNvPr id="7" name="Rectangle 6"/>
          <p:cNvSpPr/>
          <p:nvPr/>
        </p:nvSpPr>
        <p:spPr>
          <a:xfrm>
            <a:off x="691513" y="2580700"/>
            <a:ext cx="3311372" cy="2285241"/>
          </a:xfrm>
          <a:prstGeom prst="rect">
            <a:avLst/>
          </a:prstGeom>
        </p:spPr>
        <p:txBody>
          <a:bodyPr wrap="square">
            <a:spAutoFit/>
          </a:bodyPr>
          <a:lstStyle/>
          <a:p>
            <a:pPr marL="330200" lvl="0" indent="-171450">
              <a:lnSpc>
                <a:spcPct val="150000"/>
              </a:lnSpc>
              <a:buSzPts val="1100"/>
              <a:buFont typeface="Wingdings" panose="05000000000000000000" pitchFamily="2" charset="2"/>
              <a:buChar char="ü"/>
            </a:pPr>
            <a:r>
              <a:rPr lang="en-US" sz="1500" b="1" dirty="0">
                <a:solidFill>
                  <a:srgbClr val="15467A"/>
                </a:solidFill>
              </a:rPr>
              <a:t>$2-15mm run rate </a:t>
            </a:r>
            <a:r>
              <a:rPr lang="en-US" sz="1500" b="1" dirty="0" smtClean="0">
                <a:solidFill>
                  <a:srgbClr val="15467A"/>
                </a:solidFill>
              </a:rPr>
              <a:t>revenue</a:t>
            </a:r>
            <a:endParaRPr lang="en-US" sz="1500" b="1" dirty="0">
              <a:solidFill>
                <a:srgbClr val="15467A"/>
              </a:solidFill>
            </a:endParaRPr>
          </a:p>
          <a:p>
            <a:pPr marL="330200" lvl="0" indent="-171450">
              <a:buSzPts val="1100"/>
              <a:buFont typeface="Wingdings" panose="05000000000000000000" pitchFamily="2" charset="2"/>
              <a:buChar char="ü"/>
            </a:pPr>
            <a:r>
              <a:rPr lang="en-US" sz="1500" b="1" dirty="0">
                <a:solidFill>
                  <a:srgbClr val="15467A"/>
                </a:solidFill>
              </a:rPr>
              <a:t>Cashflow + or - depending on </a:t>
            </a:r>
          </a:p>
          <a:p>
            <a:pPr marL="158750" lvl="0">
              <a:buSzPts val="1100"/>
            </a:pPr>
            <a:r>
              <a:rPr lang="en-US" sz="1500" b="1" dirty="0" smtClean="0">
                <a:solidFill>
                  <a:srgbClr val="15467A"/>
                </a:solidFill>
              </a:rPr>
              <a:t>    business model</a:t>
            </a:r>
            <a:endParaRPr lang="en-US" sz="1500" b="1" dirty="0">
              <a:solidFill>
                <a:srgbClr val="15467A"/>
              </a:solidFill>
            </a:endParaRPr>
          </a:p>
          <a:p>
            <a:pPr marL="330200" lvl="0" indent="-171450">
              <a:lnSpc>
                <a:spcPct val="150000"/>
              </a:lnSpc>
              <a:buSzPts val="1100"/>
              <a:buFont typeface="Wingdings" panose="05000000000000000000" pitchFamily="2" charset="2"/>
              <a:buChar char="ü"/>
            </a:pPr>
            <a:r>
              <a:rPr lang="en-US" sz="1500" b="1" dirty="0">
                <a:solidFill>
                  <a:srgbClr val="15467A"/>
                </a:solidFill>
              </a:rPr>
              <a:t>Less financial reporting and </a:t>
            </a:r>
            <a:r>
              <a:rPr lang="en-US" sz="1500" b="1" dirty="0" smtClean="0">
                <a:solidFill>
                  <a:srgbClr val="15467A"/>
                </a:solidFill>
              </a:rPr>
              <a:t>management Infrastructure</a:t>
            </a:r>
            <a:endParaRPr lang="en-US" sz="1500" b="1" dirty="0">
              <a:solidFill>
                <a:srgbClr val="15467A"/>
              </a:solidFill>
            </a:endParaRPr>
          </a:p>
          <a:p>
            <a:pPr marL="330200" lvl="0" indent="-171450">
              <a:buSzPts val="1100"/>
              <a:buFont typeface="Wingdings" panose="05000000000000000000" pitchFamily="2" charset="2"/>
              <a:buChar char="ü"/>
            </a:pPr>
            <a:r>
              <a:rPr lang="en-US" sz="1500" b="1" dirty="0">
                <a:solidFill>
                  <a:srgbClr val="15467A"/>
                </a:solidFill>
              </a:rPr>
              <a:t>Use of Proceeds = receivables and </a:t>
            </a:r>
            <a:r>
              <a:rPr lang="en-US" sz="1500" b="1" dirty="0" smtClean="0">
                <a:solidFill>
                  <a:srgbClr val="15467A"/>
                </a:solidFill>
              </a:rPr>
              <a:t>inventory financing</a:t>
            </a:r>
            <a:r>
              <a:rPr lang="en-US" sz="1500" b="1" dirty="0">
                <a:solidFill>
                  <a:srgbClr val="15467A"/>
                </a:solidFill>
              </a:rPr>
              <a:t>, equipment capex</a:t>
            </a:r>
          </a:p>
        </p:txBody>
      </p:sp>
      <p:sp>
        <p:nvSpPr>
          <p:cNvPr id="50" name="Rectangle 49"/>
          <p:cNvSpPr/>
          <p:nvPr/>
        </p:nvSpPr>
        <p:spPr>
          <a:xfrm>
            <a:off x="3902137" y="2533491"/>
            <a:ext cx="4252214" cy="2400657"/>
          </a:xfrm>
          <a:prstGeom prst="rect">
            <a:avLst/>
          </a:prstGeom>
        </p:spPr>
        <p:txBody>
          <a:bodyPr wrap="square">
            <a:spAutoFit/>
          </a:bodyPr>
          <a:lstStyle/>
          <a:p>
            <a:pPr marL="457200" lvl="0" indent="-298450">
              <a:lnSpc>
                <a:spcPct val="150000"/>
              </a:lnSpc>
              <a:buSzPts val="1100"/>
              <a:buFont typeface="Wingdings" panose="05000000000000000000" pitchFamily="2" charset="2"/>
              <a:buChar char="ü"/>
            </a:pPr>
            <a:r>
              <a:rPr lang="en-US" sz="1500" b="1" dirty="0">
                <a:solidFill>
                  <a:srgbClr val="15467A"/>
                </a:solidFill>
              </a:rPr>
              <a:t>$15-50mm run rate </a:t>
            </a:r>
            <a:r>
              <a:rPr lang="en-US" sz="1500" b="1" dirty="0" smtClean="0">
                <a:solidFill>
                  <a:srgbClr val="15467A"/>
                </a:solidFill>
              </a:rPr>
              <a:t>revenue</a:t>
            </a:r>
            <a:endParaRPr lang="en-US" sz="1500" b="1" dirty="0">
              <a:solidFill>
                <a:srgbClr val="15467A"/>
              </a:solidFill>
            </a:endParaRPr>
          </a:p>
          <a:p>
            <a:pPr marL="457200" lvl="0" indent="-298450">
              <a:lnSpc>
                <a:spcPct val="150000"/>
              </a:lnSpc>
              <a:buSzPts val="1100"/>
              <a:buFont typeface="Wingdings" panose="05000000000000000000" pitchFamily="2" charset="2"/>
              <a:buChar char="ü"/>
            </a:pPr>
            <a:r>
              <a:rPr lang="en-US" sz="1500" b="1" dirty="0">
                <a:solidFill>
                  <a:srgbClr val="15467A"/>
                </a:solidFill>
              </a:rPr>
              <a:t>Cashflow </a:t>
            </a:r>
            <a:r>
              <a:rPr lang="en-US" sz="1500" b="1" dirty="0" smtClean="0">
                <a:solidFill>
                  <a:srgbClr val="15467A"/>
                </a:solidFill>
              </a:rPr>
              <a:t>+ </a:t>
            </a:r>
            <a:r>
              <a:rPr lang="en-US" sz="1500" b="1" dirty="0">
                <a:solidFill>
                  <a:srgbClr val="15467A"/>
                </a:solidFill>
              </a:rPr>
              <a:t>or - depending on </a:t>
            </a:r>
            <a:endParaRPr lang="en-US" sz="1500" b="1" dirty="0" smtClean="0">
              <a:solidFill>
                <a:srgbClr val="15467A"/>
              </a:solidFill>
            </a:endParaRPr>
          </a:p>
          <a:p>
            <a:pPr marL="158750" lvl="0">
              <a:lnSpc>
                <a:spcPct val="150000"/>
              </a:lnSpc>
              <a:buSzPts val="1100"/>
            </a:pPr>
            <a:r>
              <a:rPr lang="en-US" sz="1500" b="1" dirty="0">
                <a:solidFill>
                  <a:srgbClr val="15467A"/>
                </a:solidFill>
              </a:rPr>
              <a:t> </a:t>
            </a:r>
            <a:r>
              <a:rPr lang="en-US" sz="1500" b="1" dirty="0" smtClean="0">
                <a:solidFill>
                  <a:srgbClr val="15467A"/>
                </a:solidFill>
              </a:rPr>
              <a:t>      business model</a:t>
            </a:r>
            <a:endParaRPr lang="en-US" sz="1500" b="1" dirty="0">
              <a:solidFill>
                <a:srgbClr val="15467A"/>
              </a:solidFill>
            </a:endParaRPr>
          </a:p>
          <a:p>
            <a:pPr marL="457200" lvl="0" indent="-298450">
              <a:buSzPts val="1100"/>
              <a:buFont typeface="Wingdings" panose="05000000000000000000" pitchFamily="2" charset="2"/>
              <a:buChar char="ü"/>
            </a:pPr>
            <a:r>
              <a:rPr lang="en-US" sz="1500" b="1" dirty="0">
                <a:solidFill>
                  <a:srgbClr val="15467A"/>
                </a:solidFill>
              </a:rPr>
              <a:t>Robust reporting and full management </a:t>
            </a:r>
            <a:r>
              <a:rPr lang="en-US" sz="1500" b="1" dirty="0" smtClean="0">
                <a:solidFill>
                  <a:srgbClr val="15467A"/>
                </a:solidFill>
              </a:rPr>
              <a:t>team</a:t>
            </a:r>
            <a:endParaRPr lang="en-US" sz="1500" b="1" dirty="0">
              <a:solidFill>
                <a:srgbClr val="15467A"/>
              </a:solidFill>
            </a:endParaRPr>
          </a:p>
          <a:p>
            <a:pPr marL="457200" lvl="0" indent="-298450">
              <a:lnSpc>
                <a:spcPct val="150000"/>
              </a:lnSpc>
              <a:buSzPts val="1100"/>
              <a:buFont typeface="Wingdings" panose="05000000000000000000" pitchFamily="2" charset="2"/>
              <a:buChar char="ü"/>
            </a:pPr>
            <a:r>
              <a:rPr lang="en-US" sz="1500" b="1" dirty="0">
                <a:solidFill>
                  <a:srgbClr val="15467A"/>
                </a:solidFill>
              </a:rPr>
              <a:t>Multiple equity </a:t>
            </a:r>
            <a:r>
              <a:rPr lang="en-US" sz="1500" b="1" dirty="0" smtClean="0">
                <a:solidFill>
                  <a:srgbClr val="15467A"/>
                </a:solidFill>
              </a:rPr>
              <a:t>raises</a:t>
            </a:r>
            <a:endParaRPr lang="en-US" sz="1500" b="1" dirty="0">
              <a:solidFill>
                <a:srgbClr val="15467A"/>
              </a:solidFill>
            </a:endParaRPr>
          </a:p>
          <a:p>
            <a:pPr marL="457200" lvl="0" indent="-298450">
              <a:buSzPts val="1100"/>
              <a:buFont typeface="Wingdings" panose="05000000000000000000" pitchFamily="2" charset="2"/>
              <a:buChar char="ü"/>
            </a:pPr>
            <a:r>
              <a:rPr lang="en-US" sz="1500" b="1" dirty="0">
                <a:solidFill>
                  <a:srgbClr val="15467A"/>
                </a:solidFill>
              </a:rPr>
              <a:t>Use of Proceeds = acquisitions, working capital and equipment capex</a:t>
            </a:r>
          </a:p>
        </p:txBody>
      </p:sp>
      <p:sp>
        <p:nvSpPr>
          <p:cNvPr id="51" name="Rectangle 50"/>
          <p:cNvSpPr/>
          <p:nvPr/>
        </p:nvSpPr>
        <p:spPr>
          <a:xfrm>
            <a:off x="8175401" y="2530871"/>
            <a:ext cx="3334812" cy="2285241"/>
          </a:xfrm>
          <a:prstGeom prst="rect">
            <a:avLst/>
          </a:prstGeom>
        </p:spPr>
        <p:txBody>
          <a:bodyPr wrap="square">
            <a:spAutoFit/>
          </a:bodyPr>
          <a:lstStyle/>
          <a:p>
            <a:pPr marL="457200" lvl="0" indent="-298450">
              <a:lnSpc>
                <a:spcPct val="150000"/>
              </a:lnSpc>
              <a:buSzPts val="1100"/>
              <a:buFont typeface="Wingdings" panose="05000000000000000000" pitchFamily="2" charset="2"/>
              <a:buChar char="ü"/>
            </a:pPr>
            <a:r>
              <a:rPr lang="en-US" sz="1500" b="1" dirty="0">
                <a:solidFill>
                  <a:srgbClr val="15467A"/>
                </a:solidFill>
              </a:rPr>
              <a:t>$100mm+ run rate </a:t>
            </a:r>
            <a:r>
              <a:rPr lang="en-US" sz="1500" b="1" dirty="0" smtClean="0">
                <a:solidFill>
                  <a:srgbClr val="15467A"/>
                </a:solidFill>
              </a:rPr>
              <a:t>revenue</a:t>
            </a:r>
          </a:p>
          <a:p>
            <a:pPr marL="457200" lvl="0" indent="-298450">
              <a:lnSpc>
                <a:spcPct val="150000"/>
              </a:lnSpc>
              <a:buSzPts val="1100"/>
              <a:buFont typeface="Wingdings" panose="05000000000000000000" pitchFamily="2" charset="2"/>
              <a:buChar char="ü"/>
            </a:pPr>
            <a:r>
              <a:rPr lang="en-US" sz="1500" b="1" dirty="0" smtClean="0">
                <a:solidFill>
                  <a:srgbClr val="15467A"/>
                </a:solidFill>
              </a:rPr>
              <a:t>Public </a:t>
            </a:r>
            <a:r>
              <a:rPr lang="en-US" sz="1500" b="1" dirty="0">
                <a:solidFill>
                  <a:srgbClr val="15467A"/>
                </a:solidFill>
              </a:rPr>
              <a:t>company (CN listed</a:t>
            </a:r>
            <a:r>
              <a:rPr lang="en-US" sz="1500" b="1" dirty="0" smtClean="0">
                <a:solidFill>
                  <a:srgbClr val="15467A"/>
                </a:solidFill>
              </a:rPr>
              <a:t>)</a:t>
            </a:r>
            <a:endParaRPr lang="en-US" sz="1500" b="1" dirty="0">
              <a:solidFill>
                <a:srgbClr val="15467A"/>
              </a:solidFill>
            </a:endParaRPr>
          </a:p>
          <a:p>
            <a:pPr marL="457200" lvl="0" indent="-298450">
              <a:buSzPts val="1100"/>
              <a:buFont typeface="Wingdings" panose="05000000000000000000" pitchFamily="2" charset="2"/>
              <a:buChar char="ü"/>
            </a:pPr>
            <a:r>
              <a:rPr lang="en-US" sz="1500" b="1" dirty="0">
                <a:solidFill>
                  <a:srgbClr val="15467A"/>
                </a:solidFill>
              </a:rPr>
              <a:t>$100mm - $1bn market </a:t>
            </a:r>
            <a:r>
              <a:rPr lang="en-US" sz="1500" b="1" dirty="0" smtClean="0">
                <a:solidFill>
                  <a:srgbClr val="15467A"/>
                </a:solidFill>
              </a:rPr>
              <a:t>capitalization</a:t>
            </a:r>
            <a:endParaRPr lang="en-US" sz="1500" b="1" dirty="0">
              <a:solidFill>
                <a:srgbClr val="15467A"/>
              </a:solidFill>
            </a:endParaRPr>
          </a:p>
          <a:p>
            <a:pPr marL="457200" lvl="0" indent="-298450">
              <a:lnSpc>
                <a:spcPct val="150000"/>
              </a:lnSpc>
              <a:buSzPts val="1100"/>
              <a:buFont typeface="Wingdings" panose="05000000000000000000" pitchFamily="2" charset="2"/>
              <a:buChar char="ü"/>
            </a:pPr>
            <a:r>
              <a:rPr lang="en-US" sz="1500" b="1" dirty="0">
                <a:solidFill>
                  <a:srgbClr val="15467A"/>
                </a:solidFill>
              </a:rPr>
              <a:t>Multiple market </a:t>
            </a:r>
            <a:r>
              <a:rPr lang="en-US" sz="1500" b="1" dirty="0" smtClean="0">
                <a:solidFill>
                  <a:srgbClr val="15467A"/>
                </a:solidFill>
              </a:rPr>
              <a:t>presence</a:t>
            </a:r>
            <a:endParaRPr lang="en-US" sz="1500" b="1" dirty="0">
              <a:solidFill>
                <a:srgbClr val="15467A"/>
              </a:solidFill>
            </a:endParaRPr>
          </a:p>
          <a:p>
            <a:pPr marL="457200" lvl="0" indent="-298450">
              <a:buSzPts val="1100"/>
              <a:buFont typeface="Wingdings" panose="05000000000000000000" pitchFamily="2" charset="2"/>
              <a:buChar char="ü"/>
            </a:pPr>
            <a:r>
              <a:rPr lang="en-US" sz="1500" b="1" dirty="0">
                <a:solidFill>
                  <a:srgbClr val="15467A"/>
                </a:solidFill>
              </a:rPr>
              <a:t>Complete C-suite </a:t>
            </a:r>
            <a:r>
              <a:rPr lang="en-US" sz="1500" b="1" dirty="0" smtClean="0">
                <a:solidFill>
                  <a:srgbClr val="15467A"/>
                </a:solidFill>
              </a:rPr>
              <a:t>management</a:t>
            </a:r>
          </a:p>
          <a:p>
            <a:pPr marL="158750" lvl="0">
              <a:buSzPts val="1100"/>
            </a:pPr>
            <a:r>
              <a:rPr lang="en-US" sz="1500" b="1" dirty="0">
                <a:solidFill>
                  <a:srgbClr val="15467A"/>
                </a:solidFill>
              </a:rPr>
              <a:t> </a:t>
            </a:r>
            <a:r>
              <a:rPr lang="en-US" sz="1500" b="1" dirty="0" smtClean="0">
                <a:solidFill>
                  <a:srgbClr val="15467A"/>
                </a:solidFill>
              </a:rPr>
              <a:t>      </a:t>
            </a:r>
            <a:r>
              <a:rPr lang="en-US" sz="1500" b="1" dirty="0">
                <a:solidFill>
                  <a:srgbClr val="15467A"/>
                </a:solidFill>
              </a:rPr>
              <a:t>and Boards</a:t>
            </a:r>
          </a:p>
        </p:txBody>
      </p:sp>
      <p:sp>
        <p:nvSpPr>
          <p:cNvPr id="8" name="Rectangle 7"/>
          <p:cNvSpPr/>
          <p:nvPr/>
        </p:nvSpPr>
        <p:spPr>
          <a:xfrm>
            <a:off x="922751" y="4963005"/>
            <a:ext cx="2923063" cy="954107"/>
          </a:xfrm>
          <a:prstGeom prst="rect">
            <a:avLst/>
          </a:prstGeom>
        </p:spPr>
        <p:txBody>
          <a:bodyPr wrap="square">
            <a:spAutoFit/>
          </a:bodyPr>
          <a:lstStyle/>
          <a:p>
            <a:pPr lvl="0"/>
            <a:r>
              <a:rPr lang="en-US" sz="1400" b="1" dirty="0" smtClean="0">
                <a:solidFill>
                  <a:srgbClr val="15467A"/>
                </a:solidFill>
              </a:rPr>
              <a:t>Duration :  </a:t>
            </a:r>
            <a:r>
              <a:rPr lang="en-US" sz="1400" b="1" dirty="0" smtClean="0">
                <a:solidFill>
                  <a:schemeClr val="bg1"/>
                </a:solidFill>
              </a:rPr>
              <a:t>3 </a:t>
            </a:r>
            <a:r>
              <a:rPr lang="en-US" sz="1400" b="1" dirty="0">
                <a:solidFill>
                  <a:schemeClr val="bg1"/>
                </a:solidFill>
              </a:rPr>
              <a:t>- 12 months</a:t>
            </a:r>
          </a:p>
          <a:p>
            <a:pPr lvl="0"/>
            <a:r>
              <a:rPr lang="en-US" sz="1400" b="1" dirty="0" smtClean="0">
                <a:solidFill>
                  <a:srgbClr val="15467A"/>
                </a:solidFill>
              </a:rPr>
              <a:t>Coupon :  </a:t>
            </a:r>
            <a:r>
              <a:rPr lang="en-US" sz="1400" b="1" dirty="0" smtClean="0">
                <a:solidFill>
                  <a:schemeClr val="bg1"/>
                </a:solidFill>
              </a:rPr>
              <a:t>2-5</a:t>
            </a:r>
            <a:r>
              <a:rPr lang="en-US" sz="1400" b="1" dirty="0">
                <a:solidFill>
                  <a:schemeClr val="bg1"/>
                </a:solidFill>
              </a:rPr>
              <a:t>%/Month</a:t>
            </a:r>
          </a:p>
          <a:p>
            <a:pPr lvl="0"/>
            <a:r>
              <a:rPr lang="en-US" sz="1400" b="1" dirty="0" smtClean="0">
                <a:solidFill>
                  <a:srgbClr val="15467A"/>
                </a:solidFill>
              </a:rPr>
              <a:t>Warrants : </a:t>
            </a:r>
            <a:r>
              <a:rPr lang="en-US" sz="1400" b="1" dirty="0" smtClean="0">
                <a:solidFill>
                  <a:schemeClr val="bg1"/>
                </a:solidFill>
              </a:rPr>
              <a:t>Yes</a:t>
            </a:r>
            <a:endParaRPr lang="en-US" sz="1400" b="1" dirty="0">
              <a:solidFill>
                <a:schemeClr val="bg1"/>
              </a:solidFill>
            </a:endParaRPr>
          </a:p>
          <a:p>
            <a:pPr lvl="0"/>
            <a:r>
              <a:rPr lang="en-US" sz="1400" b="1" dirty="0" smtClean="0">
                <a:solidFill>
                  <a:srgbClr val="15467A"/>
                </a:solidFill>
              </a:rPr>
              <a:t>Size :  </a:t>
            </a:r>
            <a:r>
              <a:rPr lang="en-US" sz="1400" b="1" dirty="0">
                <a:solidFill>
                  <a:schemeClr val="bg1"/>
                </a:solidFill>
              </a:rPr>
              <a:t>$250,000 - $1,000,000</a:t>
            </a:r>
          </a:p>
        </p:txBody>
      </p:sp>
      <p:sp>
        <p:nvSpPr>
          <p:cNvPr id="9" name="Rectangle 8"/>
          <p:cNvSpPr/>
          <p:nvPr/>
        </p:nvSpPr>
        <p:spPr>
          <a:xfrm>
            <a:off x="4695125" y="4980350"/>
            <a:ext cx="2661035" cy="954107"/>
          </a:xfrm>
          <a:prstGeom prst="rect">
            <a:avLst/>
          </a:prstGeom>
        </p:spPr>
        <p:txBody>
          <a:bodyPr wrap="square">
            <a:spAutoFit/>
          </a:bodyPr>
          <a:lstStyle/>
          <a:p>
            <a:pPr lvl="0"/>
            <a:r>
              <a:rPr lang="en-US" sz="1400" b="1" dirty="0" smtClean="0">
                <a:solidFill>
                  <a:srgbClr val="15467A"/>
                </a:solidFill>
              </a:rPr>
              <a:t>Duration :  </a:t>
            </a:r>
            <a:r>
              <a:rPr lang="en-US" sz="1400" b="1" dirty="0">
                <a:solidFill>
                  <a:schemeClr val="bg1"/>
                </a:solidFill>
              </a:rPr>
              <a:t>6 - 24 months</a:t>
            </a:r>
          </a:p>
          <a:p>
            <a:pPr lvl="0"/>
            <a:r>
              <a:rPr lang="en-US" sz="1400" b="1" dirty="0" smtClean="0">
                <a:solidFill>
                  <a:srgbClr val="15467A"/>
                </a:solidFill>
              </a:rPr>
              <a:t>Coupon :  </a:t>
            </a:r>
            <a:r>
              <a:rPr lang="en-US" sz="1400" b="1" dirty="0" smtClean="0">
                <a:solidFill>
                  <a:schemeClr val="bg1"/>
                </a:solidFill>
              </a:rPr>
              <a:t>15 </a:t>
            </a:r>
            <a:r>
              <a:rPr lang="en-US" sz="1400" b="1" dirty="0">
                <a:solidFill>
                  <a:schemeClr val="bg1"/>
                </a:solidFill>
              </a:rPr>
              <a:t>- 30%</a:t>
            </a:r>
          </a:p>
          <a:p>
            <a:pPr lvl="0"/>
            <a:r>
              <a:rPr lang="en-US" sz="1400" b="1" dirty="0" smtClean="0">
                <a:solidFill>
                  <a:srgbClr val="15467A"/>
                </a:solidFill>
              </a:rPr>
              <a:t>Warrants :  </a:t>
            </a:r>
            <a:r>
              <a:rPr lang="en-US" sz="1400" b="1" dirty="0">
                <a:solidFill>
                  <a:schemeClr val="bg1"/>
                </a:solidFill>
              </a:rPr>
              <a:t>Yes</a:t>
            </a:r>
          </a:p>
          <a:p>
            <a:pPr lvl="0"/>
            <a:r>
              <a:rPr lang="en-US" sz="1400" b="1" dirty="0" smtClean="0">
                <a:solidFill>
                  <a:srgbClr val="15467A"/>
                </a:solidFill>
              </a:rPr>
              <a:t>Size :  </a:t>
            </a:r>
            <a:r>
              <a:rPr lang="en-US" sz="1400" b="1" dirty="0">
                <a:solidFill>
                  <a:schemeClr val="bg1"/>
                </a:solidFill>
              </a:rPr>
              <a:t>$500,000 - $3,000,000</a:t>
            </a:r>
          </a:p>
        </p:txBody>
      </p:sp>
      <p:sp>
        <p:nvSpPr>
          <p:cNvPr id="54" name="Rectangle 53"/>
          <p:cNvSpPr/>
          <p:nvPr/>
        </p:nvSpPr>
        <p:spPr>
          <a:xfrm>
            <a:off x="8543568" y="4980349"/>
            <a:ext cx="2661035" cy="954107"/>
          </a:xfrm>
          <a:prstGeom prst="rect">
            <a:avLst/>
          </a:prstGeom>
        </p:spPr>
        <p:txBody>
          <a:bodyPr wrap="square">
            <a:spAutoFit/>
          </a:bodyPr>
          <a:lstStyle/>
          <a:p>
            <a:pPr lvl="0"/>
            <a:r>
              <a:rPr lang="en-US" sz="1400" b="1" dirty="0" smtClean="0">
                <a:solidFill>
                  <a:srgbClr val="15467A"/>
                </a:solidFill>
              </a:rPr>
              <a:t>Duration :  </a:t>
            </a:r>
            <a:r>
              <a:rPr lang="en-US" sz="1400" b="1" dirty="0">
                <a:solidFill>
                  <a:schemeClr val="bg1"/>
                </a:solidFill>
              </a:rPr>
              <a:t>12-36 months</a:t>
            </a:r>
          </a:p>
          <a:p>
            <a:pPr lvl="0"/>
            <a:r>
              <a:rPr lang="en-US" sz="1400" b="1" dirty="0" smtClean="0">
                <a:solidFill>
                  <a:srgbClr val="15467A"/>
                </a:solidFill>
              </a:rPr>
              <a:t>Coupon :  </a:t>
            </a:r>
            <a:r>
              <a:rPr lang="en-US" sz="1400" b="1" dirty="0" smtClean="0">
                <a:solidFill>
                  <a:schemeClr val="bg1"/>
                </a:solidFill>
              </a:rPr>
              <a:t>12 - 15%</a:t>
            </a:r>
            <a:endParaRPr lang="en-US" sz="1400" b="1" dirty="0">
              <a:solidFill>
                <a:schemeClr val="bg1"/>
              </a:solidFill>
            </a:endParaRPr>
          </a:p>
          <a:p>
            <a:pPr lvl="0"/>
            <a:r>
              <a:rPr lang="en-US" sz="1400" b="1" dirty="0" smtClean="0">
                <a:solidFill>
                  <a:srgbClr val="15467A"/>
                </a:solidFill>
              </a:rPr>
              <a:t>Warrants :  </a:t>
            </a:r>
            <a:r>
              <a:rPr lang="en-US" sz="1400" b="1" dirty="0">
                <a:solidFill>
                  <a:schemeClr val="bg1"/>
                </a:solidFill>
              </a:rPr>
              <a:t>Yes</a:t>
            </a:r>
          </a:p>
          <a:p>
            <a:pPr lvl="0"/>
            <a:r>
              <a:rPr lang="en-US" sz="1400" b="1" dirty="0" smtClean="0">
                <a:solidFill>
                  <a:srgbClr val="15467A"/>
                </a:solidFill>
              </a:rPr>
              <a:t>Size :  </a:t>
            </a:r>
            <a:r>
              <a:rPr lang="en-US" sz="1400" b="1" dirty="0">
                <a:solidFill>
                  <a:schemeClr val="bg1"/>
                </a:solidFill>
              </a:rPr>
              <a:t>&gt; $10mm</a:t>
            </a:r>
          </a:p>
        </p:txBody>
      </p:sp>
      <p:pic>
        <p:nvPicPr>
          <p:cNvPr id="28" name="Picture 27"/>
          <p:cNvPicPr>
            <a:picLocks noChangeAspect="1"/>
          </p:cNvPicPr>
          <p:nvPr/>
        </p:nvPicPr>
        <p:blipFill rotWithShape="1">
          <a:blip r:embed="rId3" cstate="print">
            <a:extLst>
              <a:ext uri="{28A0092B-C50C-407E-A947-70E740481C1C}">
                <a14:useLocalDpi xmlns:a14="http://schemas.microsoft.com/office/drawing/2010/main" val="0"/>
              </a:ext>
            </a:extLst>
          </a:blip>
          <a:srcRect b="62941"/>
          <a:stretch/>
        </p:blipFill>
        <p:spPr>
          <a:xfrm rot="5400000" flipH="1">
            <a:off x="1507521" y="3965996"/>
            <a:ext cx="4872250" cy="175147"/>
          </a:xfrm>
          <a:prstGeom prst="rect">
            <a:avLst/>
          </a:prstGeom>
        </p:spPr>
      </p:pic>
      <p:pic>
        <p:nvPicPr>
          <p:cNvPr id="29" name="Picture 28"/>
          <p:cNvPicPr>
            <a:picLocks noChangeAspect="1"/>
          </p:cNvPicPr>
          <p:nvPr/>
        </p:nvPicPr>
        <p:blipFill rotWithShape="1">
          <a:blip r:embed="rId3" cstate="print">
            <a:extLst>
              <a:ext uri="{28A0092B-C50C-407E-A947-70E740481C1C}">
                <a14:useLocalDpi xmlns:a14="http://schemas.microsoft.com/office/drawing/2010/main" val="0"/>
              </a:ext>
            </a:extLst>
          </a:blip>
          <a:srcRect b="62941"/>
          <a:stretch/>
        </p:blipFill>
        <p:spPr>
          <a:xfrm rot="16200000">
            <a:off x="5826069" y="3811776"/>
            <a:ext cx="4872250" cy="175147"/>
          </a:xfrm>
          <a:prstGeom prst="rect">
            <a:avLst/>
          </a:prstGeom>
        </p:spPr>
      </p:pic>
    </p:spTree>
    <p:extLst>
      <p:ext uri="{BB962C8B-B14F-4D97-AF65-F5344CB8AC3E}">
        <p14:creationId xmlns:p14="http://schemas.microsoft.com/office/powerpoint/2010/main" val="2734585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4" name="Rectangle 13"/>
          <p:cNvSpPr/>
          <p:nvPr/>
        </p:nvSpPr>
        <p:spPr>
          <a:xfrm>
            <a:off x="622952" y="1212710"/>
            <a:ext cx="10443366" cy="4647763"/>
          </a:xfrm>
          <a:prstGeom prst="rect">
            <a:avLst/>
          </a:prstGeom>
          <a:solidFill>
            <a:schemeClr val="tx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12</a:t>
            </a:r>
            <a:endParaRPr lang="en-US" b="1" dirty="0">
              <a:solidFill>
                <a:srgbClr val="FFFF00"/>
              </a:solidFill>
            </a:endParaRPr>
          </a:p>
        </p:txBody>
      </p:sp>
      <p:sp>
        <p:nvSpPr>
          <p:cNvPr id="58" name="Round Same Side Corner Rectangle 57"/>
          <p:cNvSpPr/>
          <p:nvPr/>
        </p:nvSpPr>
        <p:spPr>
          <a:xfrm rot="5400000">
            <a:off x="5413472" y="-1403079"/>
            <a:ext cx="1197312" cy="7065364"/>
          </a:xfrm>
          <a:prstGeom prst="round2SameRect">
            <a:avLst>
              <a:gd name="adj1" fmla="val 50000"/>
              <a:gd name="adj2"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9" name="Round Same Side Corner Rectangle 58"/>
          <p:cNvSpPr/>
          <p:nvPr/>
        </p:nvSpPr>
        <p:spPr>
          <a:xfrm rot="5400000">
            <a:off x="6045438" y="-211597"/>
            <a:ext cx="1197312" cy="7065364"/>
          </a:xfrm>
          <a:prstGeom prst="round2SameRect">
            <a:avLst>
              <a:gd name="adj1" fmla="val 50000"/>
              <a:gd name="adj2"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3" name="Rectangle 2"/>
          <p:cNvSpPr/>
          <p:nvPr/>
        </p:nvSpPr>
        <p:spPr>
          <a:xfrm>
            <a:off x="717200" y="244912"/>
            <a:ext cx="9911688" cy="584775"/>
          </a:xfrm>
          <a:prstGeom prst="rect">
            <a:avLst/>
          </a:prstGeom>
        </p:spPr>
        <p:txBody>
          <a:bodyPr wrap="none">
            <a:spAutoFit/>
          </a:bodyPr>
          <a:lstStyle/>
          <a:p>
            <a:r>
              <a:rPr lang="en-US" sz="3200" dirty="0" smtClean="0">
                <a:latin typeface="Arial" panose="020B0604020202020204" pitchFamily="34" charset="0"/>
                <a:ea typeface="Gadugi" panose="020B0502040204020203" pitchFamily="34" charset="0"/>
                <a:cs typeface="Arial" panose="020B0604020202020204" pitchFamily="34" charset="0"/>
              </a:rPr>
              <a:t>Return Example-Accounts Receivable Secured Loan*</a:t>
            </a:r>
            <a:endParaRPr lang="en-US" sz="3200" dirty="0">
              <a:latin typeface="Arial" panose="020B0604020202020204" pitchFamily="34" charset="0"/>
              <a:ea typeface="Gadugi" panose="020B0502040204020203" pitchFamily="34" charset="0"/>
              <a:cs typeface="Arial" panose="020B0604020202020204" pitchFamily="34" charset="0"/>
            </a:endParaRPr>
          </a:p>
        </p:txBody>
      </p:sp>
      <p:sp>
        <p:nvSpPr>
          <p:cNvPr id="60" name="Round Same Side Corner Rectangle 59"/>
          <p:cNvSpPr/>
          <p:nvPr/>
        </p:nvSpPr>
        <p:spPr>
          <a:xfrm rot="5400000">
            <a:off x="6767287" y="960528"/>
            <a:ext cx="1152975" cy="7065364"/>
          </a:xfrm>
          <a:prstGeom prst="round2SameRect">
            <a:avLst>
              <a:gd name="adj1" fmla="val 50000"/>
              <a:gd name="adj2" fmla="val 0"/>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nvGrpSpPr>
          <p:cNvPr id="43" name="Group 42"/>
          <p:cNvGrpSpPr/>
          <p:nvPr/>
        </p:nvGrpSpPr>
        <p:grpSpPr>
          <a:xfrm>
            <a:off x="2369119" y="1525116"/>
            <a:ext cx="8462951" cy="3544345"/>
            <a:chOff x="1961026" y="1549304"/>
            <a:chExt cx="5563782" cy="2620411"/>
          </a:xfrm>
        </p:grpSpPr>
        <p:sp>
          <p:nvSpPr>
            <p:cNvPr id="44" name="Round Same Side Corner Rectangle 43"/>
            <p:cNvSpPr/>
            <p:nvPr/>
          </p:nvSpPr>
          <p:spPr>
            <a:xfrm rot="5400000">
              <a:off x="3881903" y="-330581"/>
              <a:ext cx="885199" cy="4644969"/>
            </a:xfrm>
            <a:prstGeom prst="round2SameRect">
              <a:avLst>
                <a:gd name="adj1" fmla="val 50000"/>
                <a:gd name="adj2" fmla="val 0"/>
              </a:avLst>
            </a:prstGeom>
            <a:solidFill>
              <a:srgbClr val="5AAC44"/>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45" name="Round Same Side Corner Rectangle 44"/>
            <p:cNvSpPr/>
            <p:nvPr/>
          </p:nvSpPr>
          <p:spPr>
            <a:xfrm rot="5400000">
              <a:off x="4306139" y="951047"/>
              <a:ext cx="873555" cy="5563782"/>
            </a:xfrm>
            <a:prstGeom prst="round2SameRect">
              <a:avLst>
                <a:gd name="adj1" fmla="val 50000"/>
                <a:gd name="adj2" fmla="val 0"/>
              </a:avLst>
            </a:prstGeom>
            <a:solidFill>
              <a:srgbClr val="99D18F"/>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sp>
          <p:nvSpPr>
            <p:cNvPr id="46" name="Round Same Side Corner Rectangle 45"/>
            <p:cNvSpPr/>
            <p:nvPr/>
          </p:nvSpPr>
          <p:spPr>
            <a:xfrm rot="5400000">
              <a:off x="4198044" y="456930"/>
              <a:ext cx="879448" cy="4841633"/>
            </a:xfrm>
            <a:prstGeom prst="round2SameRect">
              <a:avLst>
                <a:gd name="adj1" fmla="val 50000"/>
                <a:gd name="adj2" fmla="val 0"/>
              </a:avLst>
            </a:prstGeom>
            <a:solidFill>
              <a:srgbClr val="7BC86C"/>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r"/>
              <a:endParaRPr lang="en-US" dirty="0">
                <a:solidFill>
                  <a:schemeClr val="bg1"/>
                </a:solidFill>
                <a:latin typeface="Arial" panose="020B0604020202020204" pitchFamily="34" charset="0"/>
                <a:cs typeface="Arial" panose="020B0604020202020204" pitchFamily="34" charset="0"/>
              </a:endParaRPr>
            </a:p>
          </p:txBody>
        </p:sp>
      </p:grpSp>
      <p:grpSp>
        <p:nvGrpSpPr>
          <p:cNvPr id="52" name="Group 51"/>
          <p:cNvGrpSpPr/>
          <p:nvPr/>
        </p:nvGrpSpPr>
        <p:grpSpPr>
          <a:xfrm>
            <a:off x="867253" y="1423556"/>
            <a:ext cx="3728262" cy="3708836"/>
            <a:chOff x="323799" y="1059174"/>
            <a:chExt cx="3657600" cy="3661505"/>
          </a:xfrm>
        </p:grpSpPr>
        <p:sp>
          <p:nvSpPr>
            <p:cNvPr id="53" name="Oval 52"/>
            <p:cNvSpPr/>
            <p:nvPr/>
          </p:nvSpPr>
          <p:spPr>
            <a:xfrm>
              <a:off x="323799" y="1059174"/>
              <a:ext cx="3657600" cy="3661505"/>
            </a:xfrm>
            <a:prstGeom prst="ellipse">
              <a:avLst/>
            </a:prstGeom>
            <a:solidFill>
              <a:srgbClr val="5AAC44"/>
            </a:solidFill>
            <a:ln w="12700">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5" name="Oval 54"/>
            <p:cNvSpPr/>
            <p:nvPr/>
          </p:nvSpPr>
          <p:spPr>
            <a:xfrm>
              <a:off x="506679" y="1244006"/>
              <a:ext cx="3291840" cy="3291840"/>
            </a:xfrm>
            <a:prstGeom prst="ellipse">
              <a:avLst/>
            </a:prstGeom>
            <a:solidFill>
              <a:srgbClr val="FFFFFF"/>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grpSp>
      <p:sp>
        <p:nvSpPr>
          <p:cNvPr id="4" name="Rectangle 3"/>
          <p:cNvSpPr/>
          <p:nvPr/>
        </p:nvSpPr>
        <p:spPr>
          <a:xfrm>
            <a:off x="1533935" y="2044597"/>
            <a:ext cx="2361959" cy="2462213"/>
          </a:xfrm>
          <a:prstGeom prst="rect">
            <a:avLst/>
          </a:prstGeom>
        </p:spPr>
        <p:txBody>
          <a:bodyPr wrap="square">
            <a:spAutoFit/>
          </a:bodyPr>
          <a:lstStyle/>
          <a:p>
            <a:pPr lvl="0" algn="ctr"/>
            <a:r>
              <a:rPr lang="en-US" sz="2200" b="1" dirty="0">
                <a:solidFill>
                  <a:schemeClr val="bg1"/>
                </a:solidFill>
                <a:latin typeface="Segoe UI Black" panose="020B0A02040204020203" pitchFamily="34" charset="0"/>
                <a:ea typeface="Segoe UI Black" panose="020B0A02040204020203" pitchFamily="34" charset="0"/>
                <a:cs typeface="Arial" panose="020B0604020202020204" pitchFamily="34" charset="0"/>
              </a:rPr>
              <a:t>Example for $1,000,000 face amount receivable ($700,000 borrowed) on a 45 day term </a:t>
            </a:r>
          </a:p>
        </p:txBody>
      </p:sp>
      <p:sp>
        <p:nvSpPr>
          <p:cNvPr id="6" name="Rectangle 5"/>
          <p:cNvSpPr/>
          <p:nvPr/>
        </p:nvSpPr>
        <p:spPr>
          <a:xfrm>
            <a:off x="4232139" y="1933386"/>
            <a:ext cx="4951997" cy="369332"/>
          </a:xfrm>
          <a:prstGeom prst="rect">
            <a:avLst/>
          </a:prstGeom>
        </p:spPr>
        <p:txBody>
          <a:bodyPr wrap="none">
            <a:spAutoFit/>
          </a:bodyPr>
          <a:lstStyle/>
          <a:p>
            <a:pPr marL="114300" lvl="0">
              <a:spcBef>
                <a:spcPts val="1600"/>
              </a:spcBef>
              <a:buSzPts val="1800"/>
            </a:pPr>
            <a:r>
              <a:rPr lang="en-US" b="1" dirty="0">
                <a:solidFill>
                  <a:schemeClr val="bg1"/>
                </a:solidFill>
              </a:rPr>
              <a:t>Funds can be </a:t>
            </a:r>
            <a:r>
              <a:rPr lang="en-US" b="1" dirty="0" smtClean="0">
                <a:solidFill>
                  <a:schemeClr val="bg1"/>
                </a:solidFill>
              </a:rPr>
              <a:t>recycled 8x a year (360/45)</a:t>
            </a:r>
            <a:endParaRPr lang="en-US" b="1" dirty="0">
              <a:solidFill>
                <a:schemeClr val="bg1"/>
              </a:solidFill>
            </a:endParaRPr>
          </a:p>
        </p:txBody>
      </p:sp>
      <p:sp>
        <p:nvSpPr>
          <p:cNvPr id="10" name="Rectangle 9"/>
          <p:cNvSpPr/>
          <p:nvPr/>
        </p:nvSpPr>
        <p:spPr>
          <a:xfrm>
            <a:off x="4516561" y="2821553"/>
            <a:ext cx="5282067" cy="923330"/>
          </a:xfrm>
          <a:prstGeom prst="rect">
            <a:avLst/>
          </a:prstGeom>
        </p:spPr>
        <p:txBody>
          <a:bodyPr wrap="square">
            <a:spAutoFit/>
          </a:bodyPr>
          <a:lstStyle/>
          <a:p>
            <a:pPr marL="114300" lvl="0">
              <a:buSzPts val="1800"/>
            </a:pPr>
            <a:r>
              <a:rPr lang="en-US" b="1" dirty="0">
                <a:solidFill>
                  <a:schemeClr val="bg1"/>
                </a:solidFill>
              </a:rPr>
              <a:t>45 day fee = 3.25% X $1mm face </a:t>
            </a:r>
            <a:endParaRPr lang="en-US" b="1" dirty="0" smtClean="0">
              <a:solidFill>
                <a:schemeClr val="bg1"/>
              </a:solidFill>
            </a:endParaRPr>
          </a:p>
          <a:p>
            <a:pPr marL="114300" lvl="0">
              <a:buSzPts val="1800"/>
            </a:pPr>
            <a:r>
              <a:rPr lang="en-US" b="1" dirty="0" smtClean="0">
                <a:solidFill>
                  <a:schemeClr val="bg1"/>
                </a:solidFill>
              </a:rPr>
              <a:t>amount </a:t>
            </a:r>
            <a:r>
              <a:rPr lang="en-US" b="1" dirty="0">
                <a:solidFill>
                  <a:schemeClr val="bg1"/>
                </a:solidFill>
              </a:rPr>
              <a:t>= $32,500 (Only $700,000 of </a:t>
            </a:r>
            <a:endParaRPr lang="en-US" b="1" dirty="0" smtClean="0">
              <a:solidFill>
                <a:schemeClr val="bg1"/>
              </a:solidFill>
            </a:endParaRPr>
          </a:p>
          <a:p>
            <a:pPr marL="114300" lvl="0">
              <a:buSzPts val="1800"/>
            </a:pPr>
            <a:r>
              <a:rPr lang="en-US" b="1" dirty="0" smtClean="0">
                <a:solidFill>
                  <a:schemeClr val="bg1"/>
                </a:solidFill>
              </a:rPr>
              <a:t>investor </a:t>
            </a:r>
            <a:r>
              <a:rPr lang="en-US" b="1" dirty="0">
                <a:solidFill>
                  <a:schemeClr val="bg1"/>
                </a:solidFill>
              </a:rPr>
              <a:t>$’s is funded)</a:t>
            </a:r>
          </a:p>
        </p:txBody>
      </p:sp>
      <p:sp>
        <p:nvSpPr>
          <p:cNvPr id="12" name="Rectangle 11"/>
          <p:cNvSpPr/>
          <p:nvPr/>
        </p:nvSpPr>
        <p:spPr>
          <a:xfrm>
            <a:off x="4206529" y="4046932"/>
            <a:ext cx="6064211" cy="923330"/>
          </a:xfrm>
          <a:prstGeom prst="rect">
            <a:avLst/>
          </a:prstGeom>
        </p:spPr>
        <p:txBody>
          <a:bodyPr wrap="square">
            <a:spAutoFit/>
          </a:bodyPr>
          <a:lstStyle/>
          <a:p>
            <a:pPr marL="114300" lvl="0">
              <a:buSzPts val="1800"/>
            </a:pPr>
            <a:r>
              <a:rPr lang="en-US" b="1" dirty="0">
                <a:solidFill>
                  <a:schemeClr val="bg1"/>
                </a:solidFill>
              </a:rPr>
              <a:t>Annualized absolute </a:t>
            </a:r>
            <a:r>
              <a:rPr lang="en-US" b="1" dirty="0" smtClean="0">
                <a:solidFill>
                  <a:schemeClr val="bg1"/>
                </a:solidFill>
              </a:rPr>
              <a:t>return </a:t>
            </a:r>
            <a:r>
              <a:rPr lang="en-US" b="1" dirty="0">
                <a:solidFill>
                  <a:schemeClr val="bg1"/>
                </a:solidFill>
              </a:rPr>
              <a:t>= 8 X $32,500 = $260,000 - (Marin Financing Management Fee of 25% = $65,000) = $195,000</a:t>
            </a:r>
          </a:p>
        </p:txBody>
      </p:sp>
      <p:sp>
        <p:nvSpPr>
          <p:cNvPr id="13" name="Rectangle 12"/>
          <p:cNvSpPr/>
          <p:nvPr/>
        </p:nvSpPr>
        <p:spPr>
          <a:xfrm>
            <a:off x="608166" y="5263977"/>
            <a:ext cx="10458152" cy="461665"/>
          </a:xfrm>
          <a:prstGeom prst="rect">
            <a:avLst/>
          </a:prstGeom>
        </p:spPr>
        <p:txBody>
          <a:bodyPr wrap="square">
            <a:spAutoFit/>
          </a:bodyPr>
          <a:lstStyle/>
          <a:p>
            <a:pPr lvl="0" algn="ctr"/>
            <a:r>
              <a:rPr lang="en-US" sz="2400" b="1" i="1" dirty="0">
                <a:solidFill>
                  <a:schemeClr val="bg1"/>
                </a:solidFill>
              </a:rPr>
              <a:t>Net Annualized Return to Investors  ($195,000/$700,000) = </a:t>
            </a:r>
            <a:r>
              <a:rPr lang="en-US" sz="2400" b="1" i="1" dirty="0">
                <a:solidFill>
                  <a:srgbClr val="007434"/>
                </a:solidFill>
              </a:rPr>
              <a:t>27.8%</a:t>
            </a:r>
          </a:p>
        </p:txBody>
      </p:sp>
      <p:sp>
        <p:nvSpPr>
          <p:cNvPr id="17" name="Rectangle 16"/>
          <p:cNvSpPr/>
          <p:nvPr/>
        </p:nvSpPr>
        <p:spPr>
          <a:xfrm>
            <a:off x="575533" y="5880289"/>
            <a:ext cx="8215176" cy="307777"/>
          </a:xfrm>
          <a:prstGeom prst="rect">
            <a:avLst/>
          </a:prstGeom>
        </p:spPr>
        <p:txBody>
          <a:bodyPr wrap="square">
            <a:spAutoFit/>
          </a:bodyPr>
          <a:lstStyle/>
          <a:p>
            <a:pPr lvl="0"/>
            <a:r>
              <a:rPr lang="en-US" sz="1400" i="1" dirty="0">
                <a:solidFill>
                  <a:schemeClr val="tx1">
                    <a:lumMod val="95000"/>
                  </a:schemeClr>
                </a:solidFill>
              </a:rPr>
              <a:t>*Presented return example is for illustrative purposes only </a:t>
            </a:r>
          </a:p>
        </p:txBody>
      </p:sp>
    </p:spTree>
    <p:extLst>
      <p:ext uri="{BB962C8B-B14F-4D97-AF65-F5344CB8AC3E}">
        <p14:creationId xmlns:p14="http://schemas.microsoft.com/office/powerpoint/2010/main" val="2180595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13</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19" name="Rounded Rectangle 118"/>
          <p:cNvSpPr/>
          <p:nvPr/>
        </p:nvSpPr>
        <p:spPr>
          <a:xfrm>
            <a:off x="545258" y="1834716"/>
            <a:ext cx="3526513" cy="3921461"/>
          </a:xfrm>
          <a:prstGeom prst="roundRect">
            <a:avLst/>
          </a:prstGeom>
          <a:solidFill>
            <a:srgbClr val="99D18F"/>
          </a:solidFill>
          <a:ln w="38100">
            <a:noFill/>
          </a:ln>
          <a:effectLst>
            <a:outerShdw blurRad="50800" dist="38100" dir="2700000" algn="tl" rotWithShape="0">
              <a:prstClr val="black">
                <a:alpha val="40000"/>
              </a:prstClr>
            </a:outerShdw>
          </a:effectLst>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04" name="Oval 103"/>
          <p:cNvSpPr/>
          <p:nvPr/>
        </p:nvSpPr>
        <p:spPr>
          <a:xfrm>
            <a:off x="1592110" y="1038371"/>
            <a:ext cx="1520453" cy="1520453"/>
          </a:xfrm>
          <a:prstGeom prst="ellipse">
            <a:avLst/>
          </a:prstGeom>
          <a:solidFill>
            <a:schemeClr val="lt1">
              <a:hueOff val="0"/>
              <a:satOff val="0"/>
              <a:lumOff val="0"/>
            </a:schemeClr>
          </a:solidFill>
          <a:ln w="38100">
            <a:solidFill>
              <a:srgbClr val="99D18F">
                <a:alpha val="99000"/>
              </a:srgb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 name="Rectangle 2"/>
          <p:cNvSpPr/>
          <p:nvPr/>
        </p:nvSpPr>
        <p:spPr>
          <a:xfrm>
            <a:off x="717200" y="244912"/>
            <a:ext cx="9608721"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Legal Counsel – Extensive Cannabis Experience</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105" name="Rounded Rectangle 104"/>
          <p:cNvSpPr/>
          <p:nvPr/>
        </p:nvSpPr>
        <p:spPr>
          <a:xfrm>
            <a:off x="4332743" y="1834717"/>
            <a:ext cx="3526513" cy="3921460"/>
          </a:xfrm>
          <a:prstGeom prst="roundRect">
            <a:avLst/>
          </a:prstGeom>
          <a:solidFill>
            <a:srgbClr val="99D18F"/>
          </a:solidFill>
          <a:ln w="38100">
            <a:noFill/>
          </a:ln>
          <a:effectLst>
            <a:outerShdw blurRad="50800" dist="38100" dir="2700000" algn="tl" rotWithShape="0">
              <a:prstClr val="black">
                <a:alpha val="40000"/>
              </a:prstClr>
            </a:outerShdw>
          </a:effectLst>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0" name="Rectangle 9"/>
          <p:cNvSpPr/>
          <p:nvPr/>
        </p:nvSpPr>
        <p:spPr>
          <a:xfrm>
            <a:off x="4597329" y="2607244"/>
            <a:ext cx="3060772" cy="2677656"/>
          </a:xfrm>
          <a:prstGeom prst="rect">
            <a:avLst/>
          </a:prstGeom>
        </p:spPr>
        <p:txBody>
          <a:bodyPr wrap="square">
            <a:spAutoFit/>
          </a:bodyPr>
          <a:lstStyle/>
          <a:p>
            <a:pPr lvl="0" algn="just">
              <a:spcBef>
                <a:spcPts val="1600"/>
              </a:spcBef>
              <a:buClr>
                <a:schemeClr val="dk1"/>
              </a:buClr>
              <a:buSzPts val="1100"/>
            </a:pPr>
            <a:r>
              <a:rPr lang="en-US" sz="1200" dirty="0">
                <a:solidFill>
                  <a:schemeClr val="bg1"/>
                </a:solidFill>
              </a:rPr>
              <a:t>Fox Rothschild is a national law firm with 950 lawyers in 27 states.  Their Cannabis Law Practice Group Fox is a national team of skilled and experienced attorneys to assist cannabis businesses at every step.  They have experience working for highly regulated businesses and navigating the constantly evolving matrix of state compliance regulations. They have deep experience in corporate and financing work, including banking, entity formation and venture capital. </a:t>
            </a:r>
          </a:p>
        </p:txBody>
      </p:sp>
      <p:sp>
        <p:nvSpPr>
          <p:cNvPr id="118" name="Rounded Rectangle 117"/>
          <p:cNvSpPr/>
          <p:nvPr/>
        </p:nvSpPr>
        <p:spPr>
          <a:xfrm>
            <a:off x="8102602" y="1875933"/>
            <a:ext cx="3526513" cy="3880244"/>
          </a:xfrm>
          <a:prstGeom prst="roundRect">
            <a:avLst/>
          </a:prstGeom>
          <a:solidFill>
            <a:srgbClr val="99D18F"/>
          </a:solidFill>
          <a:ln w="38100">
            <a:noFill/>
          </a:ln>
          <a:effectLst>
            <a:outerShdw blurRad="50800" dist="38100" dir="2700000" algn="tl" rotWithShape="0">
              <a:prstClr val="black">
                <a:alpha val="40000"/>
              </a:prstClr>
            </a:outerShdw>
          </a:effectLst>
        </p:spPr>
        <p:style>
          <a:lnRef idx="2">
            <a:scrgbClr r="0" g="0" b="0"/>
          </a:lnRef>
          <a:fillRef idx="1">
            <a:schemeClr val="accent1">
              <a:hueOff val="0"/>
              <a:satOff val="0"/>
              <a:lumOff val="0"/>
              <a:alphaOff val="0"/>
            </a:schemeClr>
          </a:fillRef>
          <a:effectRef idx="0">
            <a:scrgbClr r="0" g="0" b="0"/>
          </a:effectRef>
          <a:fontRef idx="minor">
            <a:schemeClr val="lt1"/>
          </a:fontRef>
        </p:style>
      </p:sp>
      <p:sp>
        <p:nvSpPr>
          <p:cNvPr id="120" name="Oval 119"/>
          <p:cNvSpPr/>
          <p:nvPr/>
        </p:nvSpPr>
        <p:spPr>
          <a:xfrm>
            <a:off x="5333991" y="1069544"/>
            <a:ext cx="1520453" cy="1520453"/>
          </a:xfrm>
          <a:prstGeom prst="ellipse">
            <a:avLst/>
          </a:prstGeom>
          <a:ln w="38100">
            <a:solidFill>
              <a:srgbClr val="99D18F"/>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1" name="Oval 120"/>
          <p:cNvSpPr/>
          <p:nvPr/>
        </p:nvSpPr>
        <p:spPr>
          <a:xfrm>
            <a:off x="9148389" y="1064750"/>
            <a:ext cx="1520453" cy="1520453"/>
          </a:xfrm>
          <a:prstGeom prst="ellipse">
            <a:avLst/>
          </a:prstGeom>
          <a:ln w="38100">
            <a:solidFill>
              <a:srgbClr val="99D18F"/>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2" name="Rectangle 11"/>
          <p:cNvSpPr/>
          <p:nvPr/>
        </p:nvSpPr>
        <p:spPr>
          <a:xfrm>
            <a:off x="8178104" y="2612449"/>
            <a:ext cx="3396582" cy="2862322"/>
          </a:xfrm>
          <a:prstGeom prst="rect">
            <a:avLst/>
          </a:prstGeom>
        </p:spPr>
        <p:txBody>
          <a:bodyPr wrap="square">
            <a:spAutoFit/>
          </a:bodyPr>
          <a:lstStyle/>
          <a:p>
            <a:pPr lvl="0" algn="just">
              <a:spcBef>
                <a:spcPts val="1600"/>
              </a:spcBef>
              <a:spcAft>
                <a:spcPts val="1600"/>
              </a:spcAft>
            </a:pPr>
            <a:r>
              <a:rPr lang="en-US" sz="1200" dirty="0">
                <a:solidFill>
                  <a:schemeClr val="bg1"/>
                </a:solidFill>
              </a:rPr>
              <a:t>Geraci LLP is a premier law firm focusing on the banking, real estate, corporate and securities practices with a particular focus on hard money / private money lenders ensuring clients are compliant with the applicable securities laws, structuring strategic partnerships and creating innovative solutions.  Expertise in securities and corporate practice includes preparing complex private and public securities offerings for alternative investment platforms for clients throughout the United States and abroad.  Geraci has a seasoned cannabis practice and has been publishing on the industry since 2017.  </a:t>
            </a:r>
          </a:p>
        </p:txBody>
      </p:sp>
      <p:sp>
        <p:nvSpPr>
          <p:cNvPr id="13" name="Rectangle 12"/>
          <p:cNvSpPr/>
          <p:nvPr/>
        </p:nvSpPr>
        <p:spPr>
          <a:xfrm>
            <a:off x="5406508" y="1420397"/>
            <a:ext cx="1364138" cy="646331"/>
          </a:xfrm>
          <a:prstGeom prst="rect">
            <a:avLst/>
          </a:prstGeom>
        </p:spPr>
        <p:txBody>
          <a:bodyPr wrap="square">
            <a:spAutoFit/>
          </a:bodyPr>
          <a:lstStyle/>
          <a:p>
            <a:pPr lvl="0" algn="ctr">
              <a:spcBef>
                <a:spcPts val="1600"/>
              </a:spcBef>
              <a:buClr>
                <a:schemeClr val="dk1"/>
              </a:buClr>
              <a:buSzPts val="1100"/>
            </a:pPr>
            <a:r>
              <a:rPr lang="en-US" b="1" dirty="0">
                <a:solidFill>
                  <a:schemeClr val="bg1"/>
                </a:solidFill>
              </a:rPr>
              <a:t>Fox Rothschild</a:t>
            </a:r>
          </a:p>
        </p:txBody>
      </p:sp>
      <p:sp>
        <p:nvSpPr>
          <p:cNvPr id="14" name="Rectangle 13"/>
          <p:cNvSpPr/>
          <p:nvPr/>
        </p:nvSpPr>
        <p:spPr>
          <a:xfrm>
            <a:off x="796289" y="2617336"/>
            <a:ext cx="3024449" cy="2492990"/>
          </a:xfrm>
          <a:prstGeom prst="rect">
            <a:avLst/>
          </a:prstGeom>
        </p:spPr>
        <p:txBody>
          <a:bodyPr wrap="square">
            <a:spAutoFit/>
          </a:bodyPr>
          <a:lstStyle/>
          <a:p>
            <a:pPr lvl="0" algn="just">
              <a:spcBef>
                <a:spcPts val="1600"/>
              </a:spcBef>
            </a:pPr>
            <a:r>
              <a:rPr lang="en-US" sz="1200" dirty="0" err="1">
                <a:solidFill>
                  <a:schemeClr val="bg1"/>
                </a:solidFill>
              </a:rPr>
              <a:t>Buchalter</a:t>
            </a:r>
            <a:r>
              <a:rPr lang="en-US" sz="1200" dirty="0">
                <a:solidFill>
                  <a:schemeClr val="bg1"/>
                </a:solidFill>
              </a:rPr>
              <a:t> has one of the </a:t>
            </a:r>
            <a:r>
              <a:rPr lang="en-US" sz="1200" dirty="0" smtClean="0">
                <a:solidFill>
                  <a:schemeClr val="bg1"/>
                </a:solidFill>
              </a:rPr>
              <a:t>largest </a:t>
            </a:r>
            <a:r>
              <a:rPr lang="en-US" sz="1200" dirty="0">
                <a:solidFill>
                  <a:schemeClr val="bg1"/>
                </a:solidFill>
              </a:rPr>
              <a:t>practices on the </a:t>
            </a:r>
            <a:r>
              <a:rPr lang="en-US" sz="1200" dirty="0" smtClean="0">
                <a:solidFill>
                  <a:schemeClr val="bg1"/>
                </a:solidFill>
              </a:rPr>
              <a:t>West </a:t>
            </a:r>
            <a:r>
              <a:rPr lang="en-US" sz="1200" dirty="0">
                <a:solidFill>
                  <a:schemeClr val="bg1"/>
                </a:solidFill>
              </a:rPr>
              <a:t>Coast devoted </a:t>
            </a:r>
            <a:r>
              <a:rPr lang="en-US" sz="1200" dirty="0" smtClean="0">
                <a:solidFill>
                  <a:schemeClr val="bg1"/>
                </a:solidFill>
              </a:rPr>
              <a:t>exclusively </a:t>
            </a:r>
            <a:r>
              <a:rPr lang="en-US" sz="1200" dirty="0">
                <a:solidFill>
                  <a:schemeClr val="bg1"/>
                </a:solidFill>
              </a:rPr>
              <a:t>to commercial lending and finance.  They represent leading lenders, factors, equipment lessors, and other financiers, and through that representation participate in and shape some of the most complex and novel transactions in the market, across a broad spectrum of industries.  </a:t>
            </a:r>
            <a:r>
              <a:rPr lang="en-US" sz="1200" dirty="0" err="1">
                <a:solidFill>
                  <a:schemeClr val="bg1"/>
                </a:solidFill>
              </a:rPr>
              <a:t>Buchalter</a:t>
            </a:r>
            <a:r>
              <a:rPr lang="en-US" sz="1200" dirty="0">
                <a:solidFill>
                  <a:schemeClr val="bg1"/>
                </a:solidFill>
              </a:rPr>
              <a:t> has a working group dedicated to the emerging cannabis industry.</a:t>
            </a:r>
          </a:p>
        </p:txBody>
      </p:sp>
      <p:sp>
        <p:nvSpPr>
          <p:cNvPr id="448" name="Rectangle 447"/>
          <p:cNvSpPr/>
          <p:nvPr/>
        </p:nvSpPr>
        <p:spPr>
          <a:xfrm>
            <a:off x="1687990" y="1524311"/>
            <a:ext cx="1241045" cy="369332"/>
          </a:xfrm>
          <a:prstGeom prst="rect">
            <a:avLst/>
          </a:prstGeom>
        </p:spPr>
        <p:txBody>
          <a:bodyPr wrap="none">
            <a:spAutoFit/>
          </a:bodyPr>
          <a:lstStyle/>
          <a:p>
            <a:r>
              <a:rPr lang="en" b="1" dirty="0">
                <a:solidFill>
                  <a:schemeClr val="bg1"/>
                </a:solidFill>
              </a:rPr>
              <a:t>Buchalter</a:t>
            </a:r>
            <a:endParaRPr lang="en-US" dirty="0">
              <a:solidFill>
                <a:schemeClr val="bg1"/>
              </a:solidFill>
            </a:endParaRPr>
          </a:p>
        </p:txBody>
      </p:sp>
      <p:sp>
        <p:nvSpPr>
          <p:cNvPr id="449" name="Rectangle 448"/>
          <p:cNvSpPr/>
          <p:nvPr/>
        </p:nvSpPr>
        <p:spPr>
          <a:xfrm>
            <a:off x="9271263" y="1558896"/>
            <a:ext cx="1351652" cy="369332"/>
          </a:xfrm>
          <a:prstGeom prst="rect">
            <a:avLst/>
          </a:prstGeom>
        </p:spPr>
        <p:txBody>
          <a:bodyPr wrap="none">
            <a:spAutoFit/>
          </a:bodyPr>
          <a:lstStyle/>
          <a:p>
            <a:pPr lvl="0">
              <a:spcBef>
                <a:spcPts val="1600"/>
              </a:spcBef>
              <a:buClr>
                <a:schemeClr val="dk1"/>
              </a:buClr>
              <a:buSzPts val="1100"/>
            </a:pPr>
            <a:r>
              <a:rPr lang="en-US" b="1" dirty="0">
                <a:solidFill>
                  <a:schemeClr val="bg1"/>
                </a:solidFill>
              </a:rPr>
              <a:t>Geraci LLP</a:t>
            </a:r>
            <a:endParaRPr lang="en-US" dirty="0">
              <a:solidFill>
                <a:schemeClr val="bg1"/>
              </a:solidFill>
            </a:endParaRPr>
          </a:p>
        </p:txBody>
      </p:sp>
    </p:spTree>
    <p:extLst>
      <p:ext uri="{BB962C8B-B14F-4D97-AF65-F5344CB8AC3E}">
        <p14:creationId xmlns:p14="http://schemas.microsoft.com/office/powerpoint/2010/main" val="372003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14</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5309467"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Marin Financing Summary</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9" name="Pentagon 8"/>
          <p:cNvSpPr/>
          <p:nvPr/>
        </p:nvSpPr>
        <p:spPr>
          <a:xfrm>
            <a:off x="2699464" y="5084902"/>
            <a:ext cx="3989569" cy="688770"/>
          </a:xfrm>
          <a:custGeom>
            <a:avLst/>
            <a:gdLst>
              <a:gd name="connsiteX0" fmla="*/ 0 w 3482673"/>
              <a:gd name="connsiteY0" fmla="*/ 0 h 688770"/>
              <a:gd name="connsiteX1" fmla="*/ 3180937 w 3482673"/>
              <a:gd name="connsiteY1" fmla="*/ 0 h 688770"/>
              <a:gd name="connsiteX2" fmla="*/ 3482673 w 3482673"/>
              <a:gd name="connsiteY2" fmla="*/ 344385 h 688770"/>
              <a:gd name="connsiteX3" fmla="*/ 3180937 w 3482673"/>
              <a:gd name="connsiteY3" fmla="*/ 688770 h 688770"/>
              <a:gd name="connsiteX4" fmla="*/ 0 w 3482673"/>
              <a:gd name="connsiteY4" fmla="*/ 688770 h 688770"/>
              <a:gd name="connsiteX5" fmla="*/ 0 w 3482673"/>
              <a:gd name="connsiteY5" fmla="*/ 0 h 688770"/>
              <a:gd name="connsiteX0" fmla="*/ 506896 w 3989569"/>
              <a:gd name="connsiteY0" fmla="*/ 0 h 688770"/>
              <a:gd name="connsiteX1" fmla="*/ 3687833 w 3989569"/>
              <a:gd name="connsiteY1" fmla="*/ 0 h 688770"/>
              <a:gd name="connsiteX2" fmla="*/ 3989569 w 3989569"/>
              <a:gd name="connsiteY2" fmla="*/ 344385 h 688770"/>
              <a:gd name="connsiteX3" fmla="*/ 3687833 w 3989569"/>
              <a:gd name="connsiteY3" fmla="*/ 688770 h 688770"/>
              <a:gd name="connsiteX4" fmla="*/ 0 w 3989569"/>
              <a:gd name="connsiteY4" fmla="*/ 668892 h 688770"/>
              <a:gd name="connsiteX5" fmla="*/ 506896 w 3989569"/>
              <a:gd name="connsiteY5" fmla="*/ 0 h 68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89569" h="688770">
                <a:moveTo>
                  <a:pt x="506896" y="0"/>
                </a:moveTo>
                <a:lnTo>
                  <a:pt x="3687833" y="0"/>
                </a:lnTo>
                <a:lnTo>
                  <a:pt x="3989569" y="344385"/>
                </a:lnTo>
                <a:lnTo>
                  <a:pt x="3687833" y="688770"/>
                </a:lnTo>
                <a:lnTo>
                  <a:pt x="0" y="668892"/>
                </a:lnTo>
                <a:lnTo>
                  <a:pt x="506896" y="0"/>
                </a:lnTo>
                <a:close/>
              </a:path>
            </a:pathLst>
          </a:custGeom>
          <a:solidFill>
            <a:srgbClr val="EEF6EC"/>
          </a:solidFill>
          <a:ln>
            <a:noFill/>
          </a:ln>
          <a:effectLst>
            <a:outerShdw blurRad="50800" dist="25400" dir="5400000" algn="ctr" rotWithShape="0">
              <a:schemeClr val="bg1"/>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76200" lvl="0">
              <a:buSzPts val="2400"/>
            </a:pPr>
            <a:r>
              <a:rPr lang="en-US" b="1" dirty="0" smtClean="0">
                <a:solidFill>
                  <a:schemeClr val="bg1"/>
                </a:solidFill>
              </a:rPr>
              <a:t>          Fully </a:t>
            </a:r>
            <a:r>
              <a:rPr lang="en-US" b="1" dirty="0">
                <a:solidFill>
                  <a:schemeClr val="bg1"/>
                </a:solidFill>
              </a:rPr>
              <a:t>Licensed </a:t>
            </a:r>
            <a:r>
              <a:rPr lang="en-US" b="1" dirty="0" smtClean="0">
                <a:solidFill>
                  <a:schemeClr val="bg1"/>
                </a:solidFill>
              </a:rPr>
              <a:t>California</a:t>
            </a:r>
          </a:p>
          <a:p>
            <a:pPr marL="76200" lvl="0">
              <a:buSzPts val="2400"/>
            </a:pPr>
            <a:r>
              <a:rPr lang="en-US" b="1" dirty="0" smtClean="0">
                <a:solidFill>
                  <a:schemeClr val="bg1"/>
                </a:solidFill>
              </a:rPr>
              <a:t>          Lender</a:t>
            </a:r>
            <a:endParaRPr lang="en-US" b="1" dirty="0">
              <a:solidFill>
                <a:schemeClr val="bg1"/>
              </a:solidFill>
            </a:endParaRPr>
          </a:p>
        </p:txBody>
      </p:sp>
      <p:sp>
        <p:nvSpPr>
          <p:cNvPr id="10" name="Pentagon 9"/>
          <p:cNvSpPr/>
          <p:nvPr/>
        </p:nvSpPr>
        <p:spPr>
          <a:xfrm>
            <a:off x="3371933" y="4123064"/>
            <a:ext cx="3882235" cy="688770"/>
          </a:xfrm>
          <a:custGeom>
            <a:avLst/>
            <a:gdLst>
              <a:gd name="connsiteX0" fmla="*/ 0 w 3275948"/>
              <a:gd name="connsiteY0" fmla="*/ 0 h 688770"/>
              <a:gd name="connsiteX1" fmla="*/ 2974212 w 3275948"/>
              <a:gd name="connsiteY1" fmla="*/ 0 h 688770"/>
              <a:gd name="connsiteX2" fmla="*/ 3275948 w 3275948"/>
              <a:gd name="connsiteY2" fmla="*/ 344385 h 688770"/>
              <a:gd name="connsiteX3" fmla="*/ 2974212 w 3275948"/>
              <a:gd name="connsiteY3" fmla="*/ 688770 h 688770"/>
              <a:gd name="connsiteX4" fmla="*/ 0 w 3275948"/>
              <a:gd name="connsiteY4" fmla="*/ 688770 h 688770"/>
              <a:gd name="connsiteX5" fmla="*/ 0 w 3275948"/>
              <a:gd name="connsiteY5" fmla="*/ 0 h 688770"/>
              <a:gd name="connsiteX0" fmla="*/ 566530 w 3842478"/>
              <a:gd name="connsiteY0" fmla="*/ 0 h 688770"/>
              <a:gd name="connsiteX1" fmla="*/ 3540742 w 3842478"/>
              <a:gd name="connsiteY1" fmla="*/ 0 h 688770"/>
              <a:gd name="connsiteX2" fmla="*/ 3842478 w 3842478"/>
              <a:gd name="connsiteY2" fmla="*/ 344385 h 688770"/>
              <a:gd name="connsiteX3" fmla="*/ 3540742 w 3842478"/>
              <a:gd name="connsiteY3" fmla="*/ 688770 h 688770"/>
              <a:gd name="connsiteX4" fmla="*/ 0 w 3842478"/>
              <a:gd name="connsiteY4" fmla="*/ 678830 h 688770"/>
              <a:gd name="connsiteX5" fmla="*/ 566530 w 3842478"/>
              <a:gd name="connsiteY5" fmla="*/ 0 h 688770"/>
              <a:gd name="connsiteX0" fmla="*/ 576469 w 3852417"/>
              <a:gd name="connsiteY0" fmla="*/ 0 h 718587"/>
              <a:gd name="connsiteX1" fmla="*/ 3550681 w 3852417"/>
              <a:gd name="connsiteY1" fmla="*/ 0 h 718587"/>
              <a:gd name="connsiteX2" fmla="*/ 3852417 w 3852417"/>
              <a:gd name="connsiteY2" fmla="*/ 344385 h 718587"/>
              <a:gd name="connsiteX3" fmla="*/ 3550681 w 3852417"/>
              <a:gd name="connsiteY3" fmla="*/ 688770 h 718587"/>
              <a:gd name="connsiteX4" fmla="*/ 0 w 3852417"/>
              <a:gd name="connsiteY4" fmla="*/ 718587 h 718587"/>
              <a:gd name="connsiteX5" fmla="*/ 576469 w 3852417"/>
              <a:gd name="connsiteY5" fmla="*/ 0 h 718587"/>
              <a:gd name="connsiteX0" fmla="*/ 606287 w 3882235"/>
              <a:gd name="connsiteY0" fmla="*/ 0 h 688770"/>
              <a:gd name="connsiteX1" fmla="*/ 3580499 w 3882235"/>
              <a:gd name="connsiteY1" fmla="*/ 0 h 688770"/>
              <a:gd name="connsiteX2" fmla="*/ 3882235 w 3882235"/>
              <a:gd name="connsiteY2" fmla="*/ 344385 h 688770"/>
              <a:gd name="connsiteX3" fmla="*/ 3580499 w 3882235"/>
              <a:gd name="connsiteY3" fmla="*/ 688770 h 688770"/>
              <a:gd name="connsiteX4" fmla="*/ 0 w 3882235"/>
              <a:gd name="connsiteY4" fmla="*/ 668892 h 688770"/>
              <a:gd name="connsiteX5" fmla="*/ 606287 w 3882235"/>
              <a:gd name="connsiteY5" fmla="*/ 0 h 688770"/>
              <a:gd name="connsiteX0" fmla="*/ 606287 w 3882235"/>
              <a:gd name="connsiteY0" fmla="*/ 0 h 688770"/>
              <a:gd name="connsiteX1" fmla="*/ 3580499 w 3882235"/>
              <a:gd name="connsiteY1" fmla="*/ 0 h 688770"/>
              <a:gd name="connsiteX2" fmla="*/ 3882235 w 3882235"/>
              <a:gd name="connsiteY2" fmla="*/ 344385 h 688770"/>
              <a:gd name="connsiteX3" fmla="*/ 3580499 w 3882235"/>
              <a:gd name="connsiteY3" fmla="*/ 688770 h 688770"/>
              <a:gd name="connsiteX4" fmla="*/ 0 w 3882235"/>
              <a:gd name="connsiteY4" fmla="*/ 688770 h 688770"/>
              <a:gd name="connsiteX5" fmla="*/ 606287 w 3882235"/>
              <a:gd name="connsiteY5" fmla="*/ 0 h 68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82235" h="688770">
                <a:moveTo>
                  <a:pt x="606287" y="0"/>
                </a:moveTo>
                <a:lnTo>
                  <a:pt x="3580499" y="0"/>
                </a:lnTo>
                <a:lnTo>
                  <a:pt x="3882235" y="344385"/>
                </a:lnTo>
                <a:lnTo>
                  <a:pt x="3580499" y="688770"/>
                </a:lnTo>
                <a:lnTo>
                  <a:pt x="0" y="688770"/>
                </a:lnTo>
                <a:lnTo>
                  <a:pt x="606287" y="0"/>
                </a:lnTo>
                <a:close/>
              </a:path>
            </a:pathLst>
          </a:custGeom>
          <a:solidFill>
            <a:srgbClr val="D6ECD2"/>
          </a:solidFill>
          <a:ln>
            <a:noFill/>
          </a:ln>
          <a:effectLst>
            <a:outerShdw blurRad="50800" dist="25400" dir="5400000" algn="ctr" rotWithShape="0">
              <a:schemeClr val="bg1"/>
            </a:outerShdw>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b="1" dirty="0">
                <a:solidFill>
                  <a:schemeClr val="bg1"/>
                </a:solidFill>
              </a:rPr>
              <a:t>Limited </a:t>
            </a:r>
            <a:r>
              <a:rPr lang="en-US" b="1" dirty="0" smtClean="0">
                <a:solidFill>
                  <a:schemeClr val="bg1"/>
                </a:solidFill>
              </a:rPr>
              <a:t>Competition</a:t>
            </a:r>
            <a:endParaRPr lang="en-US" b="1" dirty="0">
              <a:solidFill>
                <a:schemeClr val="bg1"/>
              </a:solidFill>
              <a:latin typeface="Arial" panose="020B0604020202020204" pitchFamily="34" charset="0"/>
              <a:cs typeface="Arial" panose="020B0604020202020204" pitchFamily="34" charset="0"/>
            </a:endParaRPr>
          </a:p>
        </p:txBody>
      </p:sp>
      <p:sp>
        <p:nvSpPr>
          <p:cNvPr id="12" name="Pentagon 11"/>
          <p:cNvSpPr/>
          <p:nvPr/>
        </p:nvSpPr>
        <p:spPr>
          <a:xfrm>
            <a:off x="4384445" y="3083302"/>
            <a:ext cx="4063816" cy="688770"/>
          </a:xfrm>
          <a:custGeom>
            <a:avLst/>
            <a:gdLst>
              <a:gd name="connsiteX0" fmla="*/ 0 w 3146962"/>
              <a:gd name="connsiteY0" fmla="*/ 0 h 688770"/>
              <a:gd name="connsiteX1" fmla="*/ 2845226 w 3146962"/>
              <a:gd name="connsiteY1" fmla="*/ 0 h 688770"/>
              <a:gd name="connsiteX2" fmla="*/ 3146962 w 3146962"/>
              <a:gd name="connsiteY2" fmla="*/ 344385 h 688770"/>
              <a:gd name="connsiteX3" fmla="*/ 2845226 w 3146962"/>
              <a:gd name="connsiteY3" fmla="*/ 688770 h 688770"/>
              <a:gd name="connsiteX4" fmla="*/ 0 w 3146962"/>
              <a:gd name="connsiteY4" fmla="*/ 688770 h 688770"/>
              <a:gd name="connsiteX5" fmla="*/ 0 w 3146962"/>
              <a:gd name="connsiteY5" fmla="*/ 0 h 688770"/>
              <a:gd name="connsiteX0" fmla="*/ 636104 w 3783066"/>
              <a:gd name="connsiteY0" fmla="*/ 0 h 688770"/>
              <a:gd name="connsiteX1" fmla="*/ 3481330 w 3783066"/>
              <a:gd name="connsiteY1" fmla="*/ 0 h 688770"/>
              <a:gd name="connsiteX2" fmla="*/ 3783066 w 3783066"/>
              <a:gd name="connsiteY2" fmla="*/ 344385 h 688770"/>
              <a:gd name="connsiteX3" fmla="*/ 3481330 w 3783066"/>
              <a:gd name="connsiteY3" fmla="*/ 688770 h 688770"/>
              <a:gd name="connsiteX4" fmla="*/ 0 w 3783066"/>
              <a:gd name="connsiteY4" fmla="*/ 688770 h 688770"/>
              <a:gd name="connsiteX5" fmla="*/ 636104 w 3783066"/>
              <a:gd name="connsiteY5" fmla="*/ 0 h 68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783066" h="688770">
                <a:moveTo>
                  <a:pt x="636104" y="0"/>
                </a:moveTo>
                <a:lnTo>
                  <a:pt x="3481330" y="0"/>
                </a:lnTo>
                <a:lnTo>
                  <a:pt x="3783066" y="344385"/>
                </a:lnTo>
                <a:lnTo>
                  <a:pt x="3481330" y="688770"/>
                </a:lnTo>
                <a:lnTo>
                  <a:pt x="0" y="688770"/>
                </a:lnTo>
                <a:lnTo>
                  <a:pt x="636104" y="0"/>
                </a:lnTo>
                <a:close/>
              </a:path>
            </a:pathLst>
          </a:custGeom>
          <a:solidFill>
            <a:srgbClr val="B7DDB0"/>
          </a:solidFill>
          <a:ln>
            <a:noFill/>
          </a:ln>
          <a:effectLst>
            <a:outerShdw blurRad="50800" dist="25400" dir="5400000" algn="ctr" rotWithShape="0">
              <a:schemeClr val="bg1"/>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76200" lvl="0">
              <a:buSzPts val="2400"/>
            </a:pPr>
            <a:r>
              <a:rPr lang="en-US" b="1" dirty="0" smtClean="0">
                <a:solidFill>
                  <a:schemeClr val="bg1"/>
                </a:solidFill>
              </a:rPr>
              <a:t>       Short </a:t>
            </a:r>
            <a:r>
              <a:rPr lang="en-US" b="1" dirty="0">
                <a:solidFill>
                  <a:schemeClr val="bg1"/>
                </a:solidFill>
              </a:rPr>
              <a:t>Term Lending </a:t>
            </a:r>
            <a:r>
              <a:rPr lang="en-US" b="1" dirty="0" smtClean="0">
                <a:solidFill>
                  <a:schemeClr val="bg1"/>
                </a:solidFill>
              </a:rPr>
              <a:t>– Rapid</a:t>
            </a:r>
          </a:p>
          <a:p>
            <a:pPr marL="76200" lvl="0">
              <a:buSzPts val="2400"/>
            </a:pPr>
            <a:r>
              <a:rPr lang="en-US" b="1" dirty="0">
                <a:solidFill>
                  <a:schemeClr val="bg1"/>
                </a:solidFill>
              </a:rPr>
              <a:t> </a:t>
            </a:r>
            <a:r>
              <a:rPr lang="en-US" b="1" dirty="0" smtClean="0">
                <a:solidFill>
                  <a:schemeClr val="bg1"/>
                </a:solidFill>
              </a:rPr>
              <a:t>      Return </a:t>
            </a:r>
            <a:r>
              <a:rPr lang="en-US" b="1" dirty="0">
                <a:solidFill>
                  <a:schemeClr val="bg1"/>
                </a:solidFill>
              </a:rPr>
              <a:t>of Capital</a:t>
            </a:r>
          </a:p>
        </p:txBody>
      </p:sp>
      <p:sp>
        <p:nvSpPr>
          <p:cNvPr id="13" name="Pentagon 12"/>
          <p:cNvSpPr/>
          <p:nvPr/>
        </p:nvSpPr>
        <p:spPr>
          <a:xfrm>
            <a:off x="5215925" y="2048735"/>
            <a:ext cx="3928075" cy="688770"/>
          </a:xfrm>
          <a:custGeom>
            <a:avLst/>
            <a:gdLst>
              <a:gd name="connsiteX0" fmla="*/ 0 w 3146962"/>
              <a:gd name="connsiteY0" fmla="*/ 0 h 688770"/>
              <a:gd name="connsiteX1" fmla="*/ 2845226 w 3146962"/>
              <a:gd name="connsiteY1" fmla="*/ 0 h 688770"/>
              <a:gd name="connsiteX2" fmla="*/ 3146962 w 3146962"/>
              <a:gd name="connsiteY2" fmla="*/ 344385 h 688770"/>
              <a:gd name="connsiteX3" fmla="*/ 2845226 w 3146962"/>
              <a:gd name="connsiteY3" fmla="*/ 688770 h 688770"/>
              <a:gd name="connsiteX4" fmla="*/ 0 w 3146962"/>
              <a:gd name="connsiteY4" fmla="*/ 688770 h 688770"/>
              <a:gd name="connsiteX5" fmla="*/ 0 w 3146962"/>
              <a:gd name="connsiteY5" fmla="*/ 0 h 688770"/>
              <a:gd name="connsiteX0" fmla="*/ 516835 w 3663797"/>
              <a:gd name="connsiteY0" fmla="*/ 0 h 688770"/>
              <a:gd name="connsiteX1" fmla="*/ 3362061 w 3663797"/>
              <a:gd name="connsiteY1" fmla="*/ 0 h 688770"/>
              <a:gd name="connsiteX2" fmla="*/ 3663797 w 3663797"/>
              <a:gd name="connsiteY2" fmla="*/ 344385 h 688770"/>
              <a:gd name="connsiteX3" fmla="*/ 3362061 w 3663797"/>
              <a:gd name="connsiteY3" fmla="*/ 688770 h 688770"/>
              <a:gd name="connsiteX4" fmla="*/ 0 w 3663797"/>
              <a:gd name="connsiteY4" fmla="*/ 688770 h 688770"/>
              <a:gd name="connsiteX5" fmla="*/ 516835 w 3663797"/>
              <a:gd name="connsiteY5" fmla="*/ 0 h 688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3797" h="688770">
                <a:moveTo>
                  <a:pt x="516835" y="0"/>
                </a:moveTo>
                <a:lnTo>
                  <a:pt x="3362061" y="0"/>
                </a:lnTo>
                <a:lnTo>
                  <a:pt x="3663797" y="344385"/>
                </a:lnTo>
                <a:lnTo>
                  <a:pt x="3362061" y="688770"/>
                </a:lnTo>
                <a:lnTo>
                  <a:pt x="0" y="688770"/>
                </a:lnTo>
                <a:lnTo>
                  <a:pt x="516835" y="0"/>
                </a:lnTo>
                <a:close/>
              </a:path>
            </a:pathLst>
          </a:custGeom>
          <a:solidFill>
            <a:srgbClr val="7BC86C"/>
          </a:solidFill>
          <a:ln>
            <a:noFill/>
          </a:ln>
          <a:effectLst>
            <a:outerShdw blurRad="50800" dist="25400" dir="5400000" algn="ctr" rotWithShape="0">
              <a:schemeClr val="bg1"/>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76200" lvl="0">
              <a:buSzPts val="2400"/>
            </a:pPr>
            <a:r>
              <a:rPr lang="en-US" b="1" dirty="0" smtClean="0">
                <a:solidFill>
                  <a:schemeClr val="bg1"/>
                </a:solidFill>
              </a:rPr>
              <a:t>        Principal </a:t>
            </a:r>
            <a:r>
              <a:rPr lang="en-US" b="1" dirty="0">
                <a:solidFill>
                  <a:schemeClr val="bg1"/>
                </a:solidFill>
              </a:rPr>
              <a:t>Secured by </a:t>
            </a:r>
            <a:r>
              <a:rPr lang="en-US" b="1" dirty="0" smtClean="0">
                <a:solidFill>
                  <a:schemeClr val="bg1"/>
                </a:solidFill>
              </a:rPr>
              <a:t> </a:t>
            </a:r>
          </a:p>
          <a:p>
            <a:pPr marL="76200" lvl="0">
              <a:buSzPts val="2400"/>
            </a:pPr>
            <a:r>
              <a:rPr lang="en-US" b="1" dirty="0" smtClean="0">
                <a:solidFill>
                  <a:schemeClr val="bg1"/>
                </a:solidFill>
              </a:rPr>
              <a:t>        Tangible </a:t>
            </a:r>
            <a:r>
              <a:rPr lang="en-US" b="1" dirty="0">
                <a:solidFill>
                  <a:schemeClr val="bg1"/>
                </a:solidFill>
              </a:rPr>
              <a:t>Assets</a:t>
            </a:r>
          </a:p>
        </p:txBody>
      </p:sp>
      <p:sp>
        <p:nvSpPr>
          <p:cNvPr id="14" name="Pentagon 13"/>
          <p:cNvSpPr/>
          <p:nvPr/>
        </p:nvSpPr>
        <p:spPr>
          <a:xfrm>
            <a:off x="6014663" y="1079100"/>
            <a:ext cx="4222641" cy="698709"/>
          </a:xfrm>
          <a:custGeom>
            <a:avLst/>
            <a:gdLst>
              <a:gd name="connsiteX0" fmla="*/ 0 w 3994041"/>
              <a:gd name="connsiteY0" fmla="*/ 0 h 688770"/>
              <a:gd name="connsiteX1" fmla="*/ 3692305 w 3994041"/>
              <a:gd name="connsiteY1" fmla="*/ 0 h 688770"/>
              <a:gd name="connsiteX2" fmla="*/ 3994041 w 3994041"/>
              <a:gd name="connsiteY2" fmla="*/ 344385 h 688770"/>
              <a:gd name="connsiteX3" fmla="*/ 3692305 w 3994041"/>
              <a:gd name="connsiteY3" fmla="*/ 688770 h 688770"/>
              <a:gd name="connsiteX4" fmla="*/ 0 w 3994041"/>
              <a:gd name="connsiteY4" fmla="*/ 688770 h 688770"/>
              <a:gd name="connsiteX5" fmla="*/ 0 w 3994041"/>
              <a:gd name="connsiteY5" fmla="*/ 0 h 688770"/>
              <a:gd name="connsiteX0" fmla="*/ 0 w 3994041"/>
              <a:gd name="connsiteY0" fmla="*/ 0 h 688770"/>
              <a:gd name="connsiteX1" fmla="*/ 3692305 w 3994041"/>
              <a:gd name="connsiteY1" fmla="*/ 0 h 688770"/>
              <a:gd name="connsiteX2" fmla="*/ 3994041 w 3994041"/>
              <a:gd name="connsiteY2" fmla="*/ 344385 h 688770"/>
              <a:gd name="connsiteX3" fmla="*/ 3692305 w 3994041"/>
              <a:gd name="connsiteY3" fmla="*/ 688770 h 688770"/>
              <a:gd name="connsiteX4" fmla="*/ 0 w 3994041"/>
              <a:gd name="connsiteY4" fmla="*/ 688770 h 688770"/>
              <a:gd name="connsiteX5" fmla="*/ 0 w 3994041"/>
              <a:gd name="connsiteY5" fmla="*/ 0 h 688770"/>
              <a:gd name="connsiteX0" fmla="*/ 576469 w 4570510"/>
              <a:gd name="connsiteY0" fmla="*/ 0 h 698709"/>
              <a:gd name="connsiteX1" fmla="*/ 4268774 w 4570510"/>
              <a:gd name="connsiteY1" fmla="*/ 0 h 698709"/>
              <a:gd name="connsiteX2" fmla="*/ 4570510 w 4570510"/>
              <a:gd name="connsiteY2" fmla="*/ 344385 h 698709"/>
              <a:gd name="connsiteX3" fmla="*/ 4268774 w 4570510"/>
              <a:gd name="connsiteY3" fmla="*/ 688770 h 698709"/>
              <a:gd name="connsiteX4" fmla="*/ 0 w 4570510"/>
              <a:gd name="connsiteY4" fmla="*/ 698709 h 698709"/>
              <a:gd name="connsiteX5" fmla="*/ 576469 w 4570510"/>
              <a:gd name="connsiteY5" fmla="*/ 0 h 698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70510" h="698709">
                <a:moveTo>
                  <a:pt x="576469" y="0"/>
                </a:moveTo>
                <a:lnTo>
                  <a:pt x="4268774" y="0"/>
                </a:lnTo>
                <a:lnTo>
                  <a:pt x="4570510" y="344385"/>
                </a:lnTo>
                <a:lnTo>
                  <a:pt x="4268774" y="688770"/>
                </a:lnTo>
                <a:lnTo>
                  <a:pt x="0" y="698709"/>
                </a:lnTo>
                <a:lnTo>
                  <a:pt x="576469" y="0"/>
                </a:lnTo>
                <a:close/>
              </a:path>
            </a:pathLst>
          </a:custGeom>
          <a:solidFill>
            <a:srgbClr val="64BE52"/>
          </a:solidFill>
          <a:ln>
            <a:noFill/>
          </a:ln>
          <a:effectLst>
            <a:outerShdw blurRad="50800" dist="25400" dir="5400000" algn="ctr" rotWithShape="0">
              <a:schemeClr val="bg1"/>
            </a:outerShdw>
          </a:effectLst>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76200" lvl="0">
              <a:buSzPts val="2400"/>
            </a:pPr>
            <a:r>
              <a:rPr lang="en-US" b="1" dirty="0" smtClean="0">
                <a:solidFill>
                  <a:schemeClr val="bg1"/>
                </a:solidFill>
              </a:rPr>
              <a:t>         Specialty </a:t>
            </a:r>
            <a:r>
              <a:rPr lang="en-US" b="1" dirty="0">
                <a:solidFill>
                  <a:schemeClr val="bg1"/>
                </a:solidFill>
              </a:rPr>
              <a:t>Secured Lending to </a:t>
            </a:r>
            <a:endParaRPr lang="en-US" b="1" dirty="0" smtClean="0">
              <a:solidFill>
                <a:schemeClr val="bg1"/>
              </a:solidFill>
            </a:endParaRPr>
          </a:p>
          <a:p>
            <a:pPr marL="76200" lvl="0">
              <a:buSzPts val="2400"/>
            </a:pPr>
            <a:r>
              <a:rPr lang="en-US" b="1" dirty="0">
                <a:solidFill>
                  <a:schemeClr val="bg1"/>
                </a:solidFill>
              </a:rPr>
              <a:t> </a:t>
            </a:r>
            <a:r>
              <a:rPr lang="en-US" b="1" dirty="0" smtClean="0">
                <a:solidFill>
                  <a:schemeClr val="bg1"/>
                </a:solidFill>
              </a:rPr>
              <a:t>        a Rapid </a:t>
            </a:r>
            <a:r>
              <a:rPr lang="en-US" b="1" dirty="0">
                <a:solidFill>
                  <a:schemeClr val="bg1"/>
                </a:solidFill>
              </a:rPr>
              <a:t>Growth </a:t>
            </a:r>
            <a:r>
              <a:rPr lang="en-US" b="1" dirty="0" smtClean="0">
                <a:solidFill>
                  <a:schemeClr val="bg1"/>
                </a:solidFill>
              </a:rPr>
              <a:t>Industry</a:t>
            </a:r>
            <a:endParaRPr lang="en-US" b="1" dirty="0">
              <a:solidFill>
                <a:schemeClr val="bg1"/>
              </a:solidFill>
            </a:endParaRPr>
          </a:p>
        </p:txBody>
      </p:sp>
      <p:grpSp>
        <p:nvGrpSpPr>
          <p:cNvPr id="17" name="Group 16"/>
          <p:cNvGrpSpPr/>
          <p:nvPr/>
        </p:nvGrpSpPr>
        <p:grpSpPr>
          <a:xfrm rot="20958834">
            <a:off x="1876361" y="3025802"/>
            <a:ext cx="5948561" cy="2424742"/>
            <a:chOff x="3152552" y="3222655"/>
            <a:chExt cx="6108451" cy="2487990"/>
          </a:xfrm>
          <a:solidFill>
            <a:srgbClr val="FFC446"/>
          </a:solidFill>
        </p:grpSpPr>
        <p:sp>
          <p:nvSpPr>
            <p:cNvPr id="18" name="Right Arrow 17"/>
            <p:cNvSpPr/>
            <p:nvPr/>
          </p:nvSpPr>
          <p:spPr>
            <a:xfrm rot="19297116">
              <a:off x="3152552" y="3222655"/>
              <a:ext cx="6108451" cy="563366"/>
            </a:xfrm>
            <a:prstGeom prst="rightArrow">
              <a:avLst/>
            </a:prstGeom>
            <a:solidFill>
              <a:srgbClr val="ACD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rot="2957220">
              <a:off x="3028162" y="5097618"/>
              <a:ext cx="940306" cy="285748"/>
            </a:xfrm>
            <a:prstGeom prst="rect">
              <a:avLst/>
            </a:prstGeom>
            <a:solidFill>
              <a:srgbClr val="ACD4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070" y="2763079"/>
            <a:ext cx="2512379" cy="2512379"/>
          </a:xfrm>
          <a:prstGeom prst="rect">
            <a:avLst/>
          </a:prstGeom>
        </p:spPr>
      </p:pic>
      <p:sp>
        <p:nvSpPr>
          <p:cNvPr id="20" name="Oval 19"/>
          <p:cNvSpPr/>
          <p:nvPr/>
        </p:nvSpPr>
        <p:spPr>
          <a:xfrm>
            <a:off x="740519" y="2740524"/>
            <a:ext cx="2560320" cy="2560320"/>
          </a:xfrm>
          <a:prstGeom prst="ellipse">
            <a:avLst/>
          </a:prstGeom>
          <a:solidFill>
            <a:srgbClr val="ACD433">
              <a:alpha val="38000"/>
            </a:srgbClr>
          </a:solid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0478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15</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6" name="Rectangle 5"/>
          <p:cNvSpPr/>
          <p:nvPr/>
        </p:nvSpPr>
        <p:spPr>
          <a:xfrm>
            <a:off x="876001" y="1560458"/>
            <a:ext cx="10427500" cy="4204237"/>
          </a:xfrm>
          <a:prstGeom prst="rect">
            <a:avLst/>
          </a:prstGeom>
          <a:solidFill>
            <a:schemeClr val="tx1">
              <a:alpha val="28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717200" y="244912"/>
            <a:ext cx="3762568"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Offering Summary</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21" name="Google Shape;170;p27"/>
          <p:cNvSpPr txBox="1">
            <a:spLocks/>
          </p:cNvSpPr>
          <p:nvPr/>
        </p:nvSpPr>
        <p:spPr>
          <a:xfrm>
            <a:off x="915980" y="1249678"/>
            <a:ext cx="9387625" cy="4665806"/>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indent="-323850">
              <a:lnSpc>
                <a:spcPct val="200000"/>
              </a:lnSpc>
              <a:spcBef>
                <a:spcPts val="1600"/>
              </a:spcBef>
              <a:buClr>
                <a:srgbClr val="FFFF00"/>
              </a:buClr>
              <a:buSzPts val="1500"/>
              <a:buFont typeface="Wingdings" panose="05000000000000000000" pitchFamily="2" charset="2"/>
              <a:buChar char="ü"/>
            </a:pPr>
            <a:r>
              <a:rPr lang="en-US" sz="1800" dirty="0" smtClean="0"/>
              <a:t>Marin Finance Fund L.P.</a:t>
            </a:r>
          </a:p>
          <a:p>
            <a:pPr marL="457200" indent="-323850">
              <a:lnSpc>
                <a:spcPct val="200000"/>
              </a:lnSpc>
              <a:spcBef>
                <a:spcPts val="0"/>
              </a:spcBef>
              <a:buClr>
                <a:srgbClr val="FFFF00"/>
              </a:buClr>
              <a:buSzPts val="1500"/>
              <a:buFont typeface="Wingdings" panose="05000000000000000000" pitchFamily="2" charset="2"/>
              <a:buChar char="ü"/>
            </a:pPr>
            <a:r>
              <a:rPr lang="en-US" sz="1800" dirty="0" smtClean="0"/>
              <a:t>Minimum Initial Investment:  $100,000</a:t>
            </a:r>
          </a:p>
          <a:p>
            <a:pPr marL="457200" indent="-323850">
              <a:lnSpc>
                <a:spcPct val="150000"/>
              </a:lnSpc>
              <a:spcBef>
                <a:spcPts val="0"/>
              </a:spcBef>
              <a:buClr>
                <a:srgbClr val="FFFF00"/>
              </a:buClr>
              <a:buSzPts val="1500"/>
              <a:buFont typeface="Wingdings" panose="05000000000000000000" pitchFamily="2" charset="2"/>
              <a:buChar char="ü"/>
            </a:pPr>
            <a:r>
              <a:rPr lang="en-US" sz="1800" dirty="0" smtClean="0"/>
              <a:t>Initial Lock Up:  18 Months, Quarterly Thereafter</a:t>
            </a:r>
          </a:p>
          <a:p>
            <a:pPr marL="457200" indent="-323850">
              <a:lnSpc>
                <a:spcPct val="200000"/>
              </a:lnSpc>
              <a:spcBef>
                <a:spcPts val="0"/>
              </a:spcBef>
              <a:buClr>
                <a:srgbClr val="FFFF00"/>
              </a:buClr>
              <a:buSzPts val="1500"/>
              <a:buFont typeface="Wingdings" panose="05000000000000000000" pitchFamily="2" charset="2"/>
              <a:buChar char="ü"/>
            </a:pPr>
            <a:r>
              <a:rPr lang="en-US" sz="1800" dirty="0" smtClean="0"/>
              <a:t>Minimum Targeted Net Returns 15+%</a:t>
            </a:r>
          </a:p>
          <a:p>
            <a:pPr marL="914400" lvl="1" indent="-323850">
              <a:lnSpc>
                <a:spcPct val="150000"/>
              </a:lnSpc>
              <a:spcBef>
                <a:spcPts val="0"/>
              </a:spcBef>
              <a:buClr>
                <a:srgbClr val="FFFF00"/>
              </a:buClr>
              <a:buSzPts val="1500"/>
              <a:buFont typeface="Wingdings" panose="05000000000000000000" pitchFamily="2" charset="2"/>
              <a:buChar char="§"/>
            </a:pPr>
            <a:r>
              <a:rPr lang="en-US" sz="1600" dirty="0" smtClean="0"/>
              <a:t>Mid-teens cash yield, plus unknown upside in equity participation </a:t>
            </a:r>
          </a:p>
          <a:p>
            <a:pPr marL="590550" lvl="1" indent="0">
              <a:lnSpc>
                <a:spcPct val="150000"/>
              </a:lnSpc>
              <a:spcBef>
                <a:spcPts val="0"/>
              </a:spcBef>
              <a:buClr>
                <a:srgbClr val="FFFF00"/>
              </a:buClr>
              <a:buSzPts val="1500"/>
              <a:buNone/>
            </a:pPr>
            <a:r>
              <a:rPr lang="en-US" sz="1600" dirty="0"/>
              <a:t> </a:t>
            </a:r>
            <a:r>
              <a:rPr lang="en-US" sz="1600" dirty="0" smtClean="0"/>
              <a:t>     of portfolio companies</a:t>
            </a:r>
          </a:p>
          <a:p>
            <a:pPr marL="457200" indent="-323850">
              <a:lnSpc>
                <a:spcPct val="200000"/>
              </a:lnSpc>
              <a:spcBef>
                <a:spcPts val="0"/>
              </a:spcBef>
              <a:buClr>
                <a:srgbClr val="FFFF00"/>
              </a:buClr>
              <a:buSzPts val="1500"/>
              <a:buFont typeface="Wingdings" panose="05000000000000000000" pitchFamily="2" charset="2"/>
              <a:buChar char="ü"/>
            </a:pPr>
            <a:r>
              <a:rPr lang="en-US" sz="1800" dirty="0" smtClean="0"/>
              <a:t>Monthly and Quarterly Interest Cash Flows</a:t>
            </a:r>
          </a:p>
          <a:p>
            <a:pPr marL="457200" indent="-323850">
              <a:lnSpc>
                <a:spcPct val="200000"/>
              </a:lnSpc>
              <a:spcBef>
                <a:spcPts val="0"/>
              </a:spcBef>
              <a:buClr>
                <a:srgbClr val="FFFF00"/>
              </a:buClr>
              <a:buSzPts val="1500"/>
              <a:buFont typeface="Wingdings" panose="05000000000000000000" pitchFamily="2" charset="2"/>
              <a:buChar char="ü"/>
            </a:pPr>
            <a:r>
              <a:rPr lang="en-US" sz="1800" dirty="0" smtClean="0"/>
              <a:t>Fees:  1% of Principal invested, 25% of Profits</a:t>
            </a:r>
            <a:endParaRPr lang="en-US" sz="1800" dirty="0"/>
          </a:p>
        </p:txBody>
      </p:sp>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9383" y="1561424"/>
            <a:ext cx="6304118" cy="4199389"/>
          </a:xfrm>
          <a:prstGeom prst="rect">
            <a:avLst/>
          </a:prstGeom>
        </p:spPr>
      </p:pic>
    </p:spTree>
    <p:extLst>
      <p:ext uri="{BB962C8B-B14F-4D97-AF65-F5344CB8AC3E}">
        <p14:creationId xmlns:p14="http://schemas.microsoft.com/office/powerpoint/2010/main" val="438018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16</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3098925"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Active Pipeline</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graphicFrame>
        <p:nvGraphicFramePr>
          <p:cNvPr id="12" name="Google Shape;178;p28"/>
          <p:cNvGraphicFramePr/>
          <p:nvPr>
            <p:extLst>
              <p:ext uri="{D42A27DB-BD31-4B8C-83A1-F6EECF244321}">
                <p14:modId xmlns:p14="http://schemas.microsoft.com/office/powerpoint/2010/main" val="802728744"/>
              </p:ext>
            </p:extLst>
          </p:nvPr>
        </p:nvGraphicFramePr>
        <p:xfrm>
          <a:off x="1018969" y="1508880"/>
          <a:ext cx="10135443" cy="3846113"/>
        </p:xfrm>
        <a:graphic>
          <a:graphicData uri="http://schemas.openxmlformats.org/drawingml/2006/table">
            <a:tbl>
              <a:tblPr>
                <a:noFill/>
              </a:tblPr>
              <a:tblGrid>
                <a:gridCol w="2040385"/>
                <a:gridCol w="2940371"/>
                <a:gridCol w="2120236"/>
                <a:gridCol w="1536103"/>
                <a:gridCol w="1498348"/>
              </a:tblGrid>
              <a:tr h="737363">
                <a:tc>
                  <a:txBody>
                    <a:bodyPr/>
                    <a:lstStyle/>
                    <a:p>
                      <a:pPr marL="0" lvl="0" indent="0" algn="ctr" rtl="0">
                        <a:lnSpc>
                          <a:spcPct val="150000"/>
                        </a:lnSpc>
                        <a:spcBef>
                          <a:spcPts val="0"/>
                        </a:spcBef>
                        <a:spcAft>
                          <a:spcPts val="0"/>
                        </a:spcAft>
                        <a:buNone/>
                      </a:pPr>
                      <a:r>
                        <a:rPr lang="en" b="1" dirty="0" smtClean="0">
                          <a:solidFill>
                            <a:schemeClr val="lt1"/>
                          </a:solidFill>
                        </a:rPr>
                        <a:t>Deal Size</a:t>
                      </a:r>
                      <a:endParaRPr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19839"/>
                    </a:solidFill>
                  </a:tcPr>
                </a:tc>
                <a:tc>
                  <a:txBody>
                    <a:bodyPr/>
                    <a:lstStyle/>
                    <a:p>
                      <a:pPr marL="0" lvl="0" indent="0" algn="ctr" rtl="0">
                        <a:lnSpc>
                          <a:spcPct val="150000"/>
                        </a:lnSpc>
                        <a:spcBef>
                          <a:spcPts val="0"/>
                        </a:spcBef>
                        <a:spcAft>
                          <a:spcPts val="0"/>
                        </a:spcAft>
                        <a:buNone/>
                      </a:pPr>
                      <a:r>
                        <a:rPr lang="en" b="1" dirty="0" smtClean="0">
                          <a:solidFill>
                            <a:schemeClr val="lt1"/>
                          </a:solidFill>
                        </a:rPr>
                        <a:t>Company Description</a:t>
                      </a:r>
                      <a:endParaRPr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c>
                  <a:txBody>
                    <a:bodyPr/>
                    <a:lstStyle/>
                    <a:p>
                      <a:pPr marL="0" lvl="0" indent="0" algn="ctr" rtl="0">
                        <a:lnSpc>
                          <a:spcPct val="150000"/>
                        </a:lnSpc>
                        <a:spcBef>
                          <a:spcPts val="0"/>
                        </a:spcBef>
                        <a:spcAft>
                          <a:spcPts val="0"/>
                        </a:spcAft>
                        <a:buNone/>
                      </a:pPr>
                      <a:r>
                        <a:rPr lang="en" b="1" dirty="0">
                          <a:solidFill>
                            <a:schemeClr val="lt1"/>
                          </a:solidFill>
                        </a:rPr>
                        <a:t>Loan </a:t>
                      </a:r>
                      <a:r>
                        <a:rPr lang="en" b="1" dirty="0" smtClean="0">
                          <a:solidFill>
                            <a:schemeClr val="lt1"/>
                          </a:solidFill>
                        </a:rPr>
                        <a:t>Type</a:t>
                      </a:r>
                      <a:endParaRPr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c>
                  <a:txBody>
                    <a:bodyPr/>
                    <a:lstStyle/>
                    <a:p>
                      <a:pPr marL="0" lvl="0" indent="0" algn="ctr" rtl="0">
                        <a:spcBef>
                          <a:spcPts val="0"/>
                        </a:spcBef>
                        <a:spcAft>
                          <a:spcPts val="0"/>
                        </a:spcAft>
                        <a:buNone/>
                      </a:pPr>
                      <a:r>
                        <a:rPr lang="en" b="1" dirty="0">
                          <a:solidFill>
                            <a:schemeClr val="lt1"/>
                          </a:solidFill>
                        </a:rPr>
                        <a:t>Annualized Coupon</a:t>
                      </a:r>
                      <a:endParaRPr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c>
                  <a:txBody>
                    <a:bodyPr/>
                    <a:lstStyle/>
                    <a:p>
                      <a:pPr marL="0" lvl="0" indent="0" algn="ctr" rtl="0">
                        <a:lnSpc>
                          <a:spcPct val="150000"/>
                        </a:lnSpc>
                        <a:spcBef>
                          <a:spcPts val="0"/>
                        </a:spcBef>
                        <a:spcAft>
                          <a:spcPts val="0"/>
                        </a:spcAft>
                        <a:buNone/>
                      </a:pPr>
                      <a:r>
                        <a:rPr lang="en" b="1" dirty="0">
                          <a:solidFill>
                            <a:schemeClr val="lt1"/>
                          </a:solidFill>
                        </a:rPr>
                        <a:t>Warrants</a:t>
                      </a:r>
                      <a:endParaRPr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r>
              <a:tr h="521825">
                <a:tc>
                  <a:txBody>
                    <a:bodyPr/>
                    <a:lstStyle/>
                    <a:p>
                      <a:pPr marL="0" lvl="0" indent="0" algn="l" rtl="0">
                        <a:spcBef>
                          <a:spcPts val="0"/>
                        </a:spcBef>
                        <a:spcAft>
                          <a:spcPts val="0"/>
                        </a:spcAft>
                        <a:buNone/>
                      </a:pPr>
                      <a:r>
                        <a:rPr lang="en" sz="1200" dirty="0">
                          <a:solidFill>
                            <a:schemeClr val="bg1"/>
                          </a:solidFill>
                        </a:rPr>
                        <a:t>$5-30mm ($1-2mm participation)</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dirty="0">
                          <a:solidFill>
                            <a:schemeClr val="bg1"/>
                          </a:solidFill>
                        </a:rPr>
                        <a:t>Vertically Integrated (Public)</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dirty="0">
                          <a:solidFill>
                            <a:schemeClr val="bg1"/>
                          </a:solidFill>
                        </a:rPr>
                        <a:t>18 Month Term Loan</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15%</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r>
              <a:tr h="349700">
                <a:tc>
                  <a:txBody>
                    <a:bodyPr/>
                    <a:lstStyle/>
                    <a:p>
                      <a:pPr marL="0" lvl="0" indent="0" algn="l" rtl="0">
                        <a:spcBef>
                          <a:spcPts val="0"/>
                        </a:spcBef>
                        <a:spcAft>
                          <a:spcPts val="0"/>
                        </a:spcAft>
                        <a:buNone/>
                      </a:pPr>
                      <a:r>
                        <a:rPr lang="en" sz="1200" dirty="0">
                          <a:solidFill>
                            <a:schemeClr val="bg1"/>
                          </a:solidFill>
                        </a:rPr>
                        <a:t>$1-2mm</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dirty="0">
                          <a:solidFill>
                            <a:schemeClr val="bg1"/>
                          </a:solidFill>
                        </a:rPr>
                        <a:t>Cultivation and Distribution </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a:solidFill>
                            <a:schemeClr val="bg1"/>
                          </a:solidFill>
                        </a:rPr>
                        <a:t>3 Month Bridge Loan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a:solidFill>
                            <a:schemeClr val="bg1"/>
                          </a:solidFill>
                        </a:rPr>
                        <a:t>24%</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r>
              <a:tr h="349700">
                <a:tc>
                  <a:txBody>
                    <a:bodyPr/>
                    <a:lstStyle/>
                    <a:p>
                      <a:pPr marL="0" lvl="0" indent="0" algn="l" rtl="0">
                        <a:spcBef>
                          <a:spcPts val="0"/>
                        </a:spcBef>
                        <a:spcAft>
                          <a:spcPts val="0"/>
                        </a:spcAft>
                        <a:buNone/>
                      </a:pPr>
                      <a:r>
                        <a:rPr lang="en" sz="1200">
                          <a:solidFill>
                            <a:schemeClr val="bg1"/>
                          </a:solidFill>
                        </a:rPr>
                        <a:t>$500 - $750k</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a:solidFill>
                            <a:schemeClr val="bg1"/>
                          </a:solidFill>
                        </a:rPr>
                        <a:t>Distribution </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a:solidFill>
                            <a:schemeClr val="bg1"/>
                          </a:solidFill>
                        </a:rPr>
                        <a:t>6 Month Term Loan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a:solidFill>
                            <a:schemeClr val="bg1"/>
                          </a:solidFill>
                        </a:rPr>
                        <a:t>24%</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r>
              <a:tr h="521825">
                <a:tc>
                  <a:txBody>
                    <a:bodyPr/>
                    <a:lstStyle/>
                    <a:p>
                      <a:pPr marL="0" lvl="0" indent="0" algn="l" rtl="0">
                        <a:spcBef>
                          <a:spcPts val="0"/>
                        </a:spcBef>
                        <a:spcAft>
                          <a:spcPts val="0"/>
                        </a:spcAft>
                        <a:buNone/>
                      </a:pPr>
                      <a:r>
                        <a:rPr lang="en" sz="1200">
                          <a:solidFill>
                            <a:schemeClr val="bg1"/>
                          </a:solidFill>
                        </a:rPr>
                        <a:t>$1-2mm</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a:solidFill>
                            <a:schemeClr val="bg1"/>
                          </a:solidFill>
                        </a:rPr>
                        <a:t>Distribution subsidiary of a vertically integrated company</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a:solidFill>
                            <a:schemeClr val="bg1"/>
                          </a:solidFill>
                        </a:rPr>
                        <a:t>3 Month AR/Inventory Loan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a:solidFill>
                            <a:schemeClr val="bg1"/>
                          </a:solidFill>
                        </a:rPr>
                        <a:t>24-28%</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dirty="0">
                          <a:solidFill>
                            <a:schemeClr val="bg1"/>
                          </a:solidFill>
                        </a:rPr>
                        <a:t>No</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r>
              <a:tr h="521825">
                <a:tc>
                  <a:txBody>
                    <a:bodyPr/>
                    <a:lstStyle/>
                    <a:p>
                      <a:pPr marL="0" lvl="0" indent="0" algn="l" rtl="0">
                        <a:spcBef>
                          <a:spcPts val="0"/>
                        </a:spcBef>
                        <a:spcAft>
                          <a:spcPts val="0"/>
                        </a:spcAft>
                        <a:buNone/>
                      </a:pPr>
                      <a:r>
                        <a:rPr lang="en" sz="1200">
                          <a:solidFill>
                            <a:schemeClr val="bg1"/>
                          </a:solidFill>
                        </a:rPr>
                        <a:t>$750k - $1.5mm</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a:solidFill>
                            <a:schemeClr val="bg1"/>
                          </a:solidFill>
                        </a:rPr>
                        <a:t>Cultivation, Manufacturing and Distribution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a:solidFill>
                            <a:schemeClr val="bg1"/>
                          </a:solidFill>
                        </a:rPr>
                        <a:t>6 Month Term Loan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20-24%</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r>
              <a:tr h="349700">
                <a:tc>
                  <a:txBody>
                    <a:bodyPr/>
                    <a:lstStyle/>
                    <a:p>
                      <a:pPr marL="0" lvl="0" indent="0" algn="l" rtl="0">
                        <a:spcBef>
                          <a:spcPts val="0"/>
                        </a:spcBef>
                        <a:spcAft>
                          <a:spcPts val="0"/>
                        </a:spcAft>
                        <a:buNone/>
                      </a:pPr>
                      <a:r>
                        <a:rPr lang="en" sz="1200">
                          <a:solidFill>
                            <a:schemeClr val="bg1"/>
                          </a:solidFill>
                        </a:rPr>
                        <a:t>$750k - $1.5mm</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a:solidFill>
                            <a:schemeClr val="bg1"/>
                          </a:solidFill>
                        </a:rPr>
                        <a:t>Distribution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 sz="1200">
                          <a:solidFill>
                            <a:schemeClr val="bg1"/>
                          </a:solidFill>
                        </a:rPr>
                        <a:t>6 Month Term Loan</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a:solidFill>
                            <a:schemeClr val="bg1"/>
                          </a:solidFill>
                        </a:rPr>
                        <a:t>18-24%</a:t>
                      </a:r>
                      <a:endParaRPr sz="120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r>
              <a:tr h="349700">
                <a:tc>
                  <a:txBody>
                    <a:bodyPr/>
                    <a:lstStyle/>
                    <a:p>
                      <a:pPr marL="0" lvl="0" indent="0" algn="l" rtl="0">
                        <a:spcBef>
                          <a:spcPts val="0"/>
                        </a:spcBef>
                        <a:spcAft>
                          <a:spcPts val="0"/>
                        </a:spcAft>
                        <a:buNone/>
                      </a:pPr>
                      <a:r>
                        <a:rPr lang="en" sz="1200" dirty="0">
                          <a:solidFill>
                            <a:schemeClr val="bg1"/>
                          </a:solidFill>
                        </a:rPr>
                        <a:t>$1 - $2mm</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dirty="0">
                          <a:solidFill>
                            <a:schemeClr val="bg1"/>
                          </a:solidFill>
                        </a:rPr>
                        <a:t>Distribution (Public)</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 sz="1200" dirty="0">
                          <a:solidFill>
                            <a:schemeClr val="bg1"/>
                          </a:solidFill>
                        </a:rPr>
                        <a:t>18 Month Term Loan</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15%</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ctr" rtl="0">
                        <a:spcBef>
                          <a:spcPts val="0"/>
                        </a:spcBef>
                        <a:spcAft>
                          <a:spcPts val="0"/>
                        </a:spcAft>
                        <a:buNone/>
                      </a:pPr>
                      <a:r>
                        <a:rPr lang="en" sz="1200" dirty="0">
                          <a:solidFill>
                            <a:schemeClr val="bg1"/>
                          </a:solidFill>
                        </a:rPr>
                        <a:t>Yes</a:t>
                      </a:r>
                      <a:endParaRPr sz="1200" dirty="0">
                        <a:solidFill>
                          <a:schemeClr val="bg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B7DDB0"/>
                    </a:solidFill>
                  </a:tcPr>
                </a:tc>
              </a:tr>
            </a:tbl>
          </a:graphicData>
        </a:graphic>
      </p:graphicFrame>
    </p:spTree>
    <p:extLst>
      <p:ext uri="{BB962C8B-B14F-4D97-AF65-F5344CB8AC3E}">
        <p14:creationId xmlns:p14="http://schemas.microsoft.com/office/powerpoint/2010/main" val="3095627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17</a:t>
            </a:r>
            <a:endParaRPr lang="en-US" b="1" dirty="0">
              <a:solidFill>
                <a:srgbClr val="FFFF00"/>
              </a:solidFill>
            </a:endParaRPr>
          </a:p>
        </p:txBody>
      </p:sp>
      <p:grpSp>
        <p:nvGrpSpPr>
          <p:cNvPr id="2" name="Group 1"/>
          <p:cNvGrpSpPr/>
          <p:nvPr/>
        </p:nvGrpSpPr>
        <p:grpSpPr>
          <a:xfrm>
            <a:off x="5023596" y="3136613"/>
            <a:ext cx="2144809" cy="584775"/>
            <a:chOff x="622952" y="244912"/>
            <a:chExt cx="2144809" cy="584775"/>
          </a:xfrm>
        </p:grpSpPr>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2050561"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Appendix</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grpSp>
    </p:spTree>
    <p:extLst>
      <p:ext uri="{BB962C8B-B14F-4D97-AF65-F5344CB8AC3E}">
        <p14:creationId xmlns:p14="http://schemas.microsoft.com/office/powerpoint/2010/main" val="607753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18</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4578497"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Executive Biographies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14300" indent="0">
              <a:spcBef>
                <a:spcPts val="0"/>
              </a:spcBef>
              <a:buClr>
                <a:srgbClr val="FFFF00"/>
              </a:buClr>
              <a:buSzPts val="1800"/>
              <a:buNone/>
            </a:pPr>
            <a:r>
              <a:rPr lang="en-US" b="1" dirty="0">
                <a:solidFill>
                  <a:srgbClr val="FFFF00"/>
                </a:solidFill>
              </a:rPr>
              <a:t>Peter </a:t>
            </a:r>
            <a:r>
              <a:rPr lang="en-US" b="1" dirty="0" err="1">
                <a:solidFill>
                  <a:srgbClr val="FFFF00"/>
                </a:solidFill>
              </a:rPr>
              <a:t>Luber</a:t>
            </a:r>
            <a:r>
              <a:rPr lang="en-US" b="1" dirty="0">
                <a:solidFill>
                  <a:srgbClr val="FFFF00"/>
                </a:solidFill>
              </a:rPr>
              <a:t> - Managing </a:t>
            </a:r>
            <a:r>
              <a:rPr lang="en-US" b="1" dirty="0" smtClean="0">
                <a:solidFill>
                  <a:srgbClr val="FFFF00"/>
                </a:solidFill>
              </a:rPr>
              <a:t>Partner</a:t>
            </a:r>
          </a:p>
          <a:p>
            <a:pPr marL="114300" indent="0">
              <a:spcBef>
                <a:spcPts val="0"/>
              </a:spcBef>
              <a:buClr>
                <a:srgbClr val="FFFF00"/>
              </a:buClr>
              <a:buSzPts val="1800"/>
              <a:buNone/>
            </a:pPr>
            <a:r>
              <a:rPr lang="en-US" sz="1600" dirty="0"/>
              <a:t>Mr. </a:t>
            </a:r>
            <a:r>
              <a:rPr lang="en-US" sz="1600" dirty="0" err="1"/>
              <a:t>Luber</a:t>
            </a:r>
            <a:r>
              <a:rPr lang="en-US" sz="1600" dirty="0"/>
              <a:t> was a co-founder and portfolio manager at Post Street Capital Management, a long/short equity hedge fund from 2013-2015.  Previously, Mr. </a:t>
            </a:r>
            <a:r>
              <a:rPr lang="en-US" sz="1600" dirty="0" err="1"/>
              <a:t>Luber</a:t>
            </a:r>
            <a:r>
              <a:rPr lang="en-US" sz="1600" dirty="0"/>
              <a:t> was an analyst and a portfolio manager at Weintraub Capital Management in San Francisco from 2002 to 2012.  At WCM, Peter managed a portfolio focusing on the financial services, energy and industrial sectors.  Prior to WCM, Peter was an Associate with Chase Securities, Inc. in their High Yield Corporate Finance Group.  At Chase, Peter focused on underwriting and analyzing the debt associated with acquisitions, recapitalizations and capital investment.  Peter received his B.A. in economics from Colby College and his MBA from the University of California Berkeley Haas School of Business.</a:t>
            </a:r>
            <a:endParaRPr lang="en-US" sz="1600" dirty="0" smtClean="0"/>
          </a:p>
          <a:p>
            <a:pPr marL="596900" lvl="1" indent="0">
              <a:spcBef>
                <a:spcPts val="0"/>
              </a:spcBef>
              <a:buClr>
                <a:srgbClr val="FFFF00"/>
              </a:buClr>
              <a:buSzPts val="1400"/>
              <a:buNone/>
            </a:pPr>
            <a:endParaRPr lang="en-US" sz="1600" dirty="0" smtClean="0"/>
          </a:p>
          <a:p>
            <a:pPr marL="114300" indent="0">
              <a:spcBef>
                <a:spcPts val="0"/>
              </a:spcBef>
              <a:buClr>
                <a:srgbClr val="FFFF00"/>
              </a:buClr>
              <a:buSzPts val="1800"/>
              <a:buNone/>
            </a:pPr>
            <a:r>
              <a:rPr lang="en-US" b="1" dirty="0">
                <a:solidFill>
                  <a:srgbClr val="FFFF00"/>
                </a:solidFill>
              </a:rPr>
              <a:t>T.J. </a:t>
            </a:r>
            <a:r>
              <a:rPr lang="en-US" b="1" dirty="0" err="1">
                <a:solidFill>
                  <a:srgbClr val="FFFF00"/>
                </a:solidFill>
              </a:rPr>
              <a:t>Leverte</a:t>
            </a:r>
            <a:r>
              <a:rPr lang="en-US" b="1" dirty="0">
                <a:solidFill>
                  <a:srgbClr val="FFFF00"/>
                </a:solidFill>
              </a:rPr>
              <a:t> - Managing Partner </a:t>
            </a:r>
            <a:endParaRPr lang="en-US" b="1" dirty="0" smtClean="0">
              <a:solidFill>
                <a:srgbClr val="FFFF00"/>
              </a:solidFill>
            </a:endParaRPr>
          </a:p>
          <a:p>
            <a:pPr marL="114300" indent="0">
              <a:spcBef>
                <a:spcPts val="0"/>
              </a:spcBef>
              <a:buClr>
                <a:srgbClr val="FFFF00"/>
              </a:buClr>
              <a:buSzPts val="1800"/>
              <a:buNone/>
            </a:pPr>
            <a:r>
              <a:rPr lang="en-US" sz="1600" dirty="0"/>
              <a:t>Mr. </a:t>
            </a:r>
            <a:r>
              <a:rPr lang="en-US" sz="1600" dirty="0" err="1"/>
              <a:t>Leverte</a:t>
            </a:r>
            <a:r>
              <a:rPr lang="en-US" sz="1600" dirty="0"/>
              <a:t> was a Managing Director of </a:t>
            </a:r>
            <a:r>
              <a:rPr lang="en-US" sz="1600" dirty="0" err="1"/>
              <a:t>Saxa</a:t>
            </a:r>
            <a:r>
              <a:rPr lang="en-US" sz="1600" dirty="0"/>
              <a:t> Capital Partners LLC, an asset based lender providing short-term bridge financing.  Mr. </a:t>
            </a:r>
            <a:r>
              <a:rPr lang="en-US" sz="1600" dirty="0" err="1"/>
              <a:t>Leverte</a:t>
            </a:r>
            <a:r>
              <a:rPr lang="en-US" sz="1600" dirty="0"/>
              <a:t> was formerly a founder and portfolio manager at PCO Capital Management (a long/short hedge fund) from 2013-2016 where he invested in various industries.  Prior to working at PCO, Mr. </a:t>
            </a:r>
            <a:r>
              <a:rPr lang="en-US" sz="1600" dirty="0" err="1"/>
              <a:t>Leverte</a:t>
            </a:r>
            <a:r>
              <a:rPr lang="en-US" sz="1600" dirty="0"/>
              <a:t> worked at </a:t>
            </a:r>
            <a:r>
              <a:rPr lang="en-US" sz="1600" dirty="0" err="1"/>
              <a:t>Talkot</a:t>
            </a:r>
            <a:r>
              <a:rPr lang="en-US" sz="1600" dirty="0"/>
              <a:t> Capital LLC where he served as Co-Portfolio Manager for the </a:t>
            </a:r>
            <a:r>
              <a:rPr lang="en-US" sz="1600" dirty="0" err="1"/>
              <a:t>Talkot</a:t>
            </a:r>
            <a:r>
              <a:rPr lang="en-US" sz="1600" dirty="0"/>
              <a:t> Fund L.P.  Before joining </a:t>
            </a:r>
            <a:r>
              <a:rPr lang="en-US" sz="1600" dirty="0" err="1"/>
              <a:t>Talkot</a:t>
            </a:r>
            <a:r>
              <a:rPr lang="en-US" sz="1600" dirty="0"/>
              <a:t> in 2006, Mr. </a:t>
            </a:r>
            <a:r>
              <a:rPr lang="en-US" sz="1600" dirty="0" err="1"/>
              <a:t>Leverte</a:t>
            </a:r>
            <a:r>
              <a:rPr lang="en-US" sz="1600" dirty="0"/>
              <a:t> worked as an Analyst for Five Corners Partners L.P., an investment partnership.  Mr. </a:t>
            </a:r>
            <a:r>
              <a:rPr lang="en-US" sz="1600" dirty="0" err="1"/>
              <a:t>Leverte</a:t>
            </a:r>
            <a:r>
              <a:rPr lang="en-US" sz="1600" dirty="0"/>
              <a:t> worked for Prudential Securities in New York  and San Francisco where he worked in the Institutional Fixed Income Division.</a:t>
            </a:r>
            <a:endParaRPr lang="en-US" sz="1600" dirty="0" smtClean="0"/>
          </a:p>
        </p:txBody>
      </p:sp>
    </p:spTree>
    <p:extLst>
      <p:ext uri="{BB962C8B-B14F-4D97-AF65-F5344CB8AC3E}">
        <p14:creationId xmlns:p14="http://schemas.microsoft.com/office/powerpoint/2010/main" val="33621698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19</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10589758"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Case Study - Northern California Integrated Company</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114300" indent="0">
              <a:spcBef>
                <a:spcPts val="0"/>
              </a:spcBef>
              <a:buClr>
                <a:srgbClr val="FFFF00"/>
              </a:buClr>
              <a:buSzPts val="1800"/>
              <a:buNone/>
            </a:pPr>
            <a:r>
              <a:rPr lang="en-US" b="1" dirty="0">
                <a:solidFill>
                  <a:srgbClr val="FFFF00"/>
                </a:solidFill>
              </a:rPr>
              <a:t>$600,000 Loan to a Fully Licensed and Integrated California Operator</a:t>
            </a:r>
            <a:endParaRPr lang="en-US" b="1" dirty="0" smtClean="0">
              <a:solidFill>
                <a:srgbClr val="FFFF00"/>
              </a:solidFill>
            </a:endParaRPr>
          </a:p>
          <a:p>
            <a:pPr marL="114300" indent="0">
              <a:spcBef>
                <a:spcPts val="0"/>
              </a:spcBef>
              <a:buClr>
                <a:srgbClr val="FFFF00"/>
              </a:buClr>
              <a:buSzPts val="1800"/>
              <a:buNone/>
            </a:pPr>
            <a:endParaRPr lang="en-US" sz="1600" dirty="0" smtClean="0"/>
          </a:p>
          <a:p>
            <a:pPr marL="457200">
              <a:spcBef>
                <a:spcPts val="0"/>
              </a:spcBef>
              <a:buClr>
                <a:srgbClr val="FFFF00"/>
              </a:buClr>
              <a:buSzPts val="1800"/>
              <a:buFont typeface="Arial" panose="020B0604020202020204" pitchFamily="34" charset="0"/>
              <a:buChar char="•"/>
            </a:pPr>
            <a:r>
              <a:rPr lang="en-US" b="1" dirty="0">
                <a:solidFill>
                  <a:srgbClr val="FFFF00"/>
                </a:solidFill>
              </a:rPr>
              <a:t>Use of Funds:  </a:t>
            </a:r>
            <a:r>
              <a:rPr lang="en-US" sz="1600" dirty="0"/>
              <a:t>Provide short term capital to bridge first revenue and working capital </a:t>
            </a:r>
            <a:r>
              <a:rPr lang="en-US" sz="1600" dirty="0" smtClean="0"/>
              <a:t>needs</a:t>
            </a:r>
          </a:p>
          <a:p>
            <a:pPr marL="457200">
              <a:spcBef>
                <a:spcPts val="0"/>
              </a:spcBef>
              <a:buClr>
                <a:srgbClr val="FFFF00"/>
              </a:buClr>
              <a:buSzPts val="1800"/>
              <a:buFont typeface="Arial" panose="020B0604020202020204" pitchFamily="34" charset="0"/>
              <a:buChar char="•"/>
            </a:pPr>
            <a:endParaRPr lang="en-US" b="1" dirty="0" smtClean="0">
              <a:solidFill>
                <a:srgbClr val="FFFF00"/>
              </a:solidFill>
            </a:endParaRPr>
          </a:p>
          <a:p>
            <a:pPr marL="457200">
              <a:spcBef>
                <a:spcPts val="0"/>
              </a:spcBef>
              <a:buClr>
                <a:srgbClr val="FFFF00"/>
              </a:buClr>
              <a:buSzPts val="1800"/>
              <a:buFont typeface="Arial" panose="020B0604020202020204" pitchFamily="34" charset="0"/>
              <a:buChar char="•"/>
            </a:pPr>
            <a:r>
              <a:rPr lang="en-US" b="1" dirty="0" smtClean="0">
                <a:solidFill>
                  <a:srgbClr val="FFFF00"/>
                </a:solidFill>
              </a:rPr>
              <a:t>Rate </a:t>
            </a:r>
            <a:r>
              <a:rPr lang="en-US" b="1" dirty="0">
                <a:solidFill>
                  <a:srgbClr val="FFFF00"/>
                </a:solidFill>
              </a:rPr>
              <a:t>Structure</a:t>
            </a:r>
            <a:r>
              <a:rPr lang="en-US" b="1" dirty="0" smtClean="0">
                <a:solidFill>
                  <a:srgbClr val="FFFF00"/>
                </a:solidFill>
              </a:rPr>
              <a:t>:</a:t>
            </a:r>
          </a:p>
          <a:p>
            <a:pPr marL="857250" lvl="1">
              <a:spcBef>
                <a:spcPts val="0"/>
              </a:spcBef>
              <a:buClr>
                <a:srgbClr val="FFFF00"/>
              </a:buClr>
              <a:buSzPts val="1800"/>
              <a:buFont typeface="Arial" panose="020B0604020202020204" pitchFamily="34" charset="0"/>
              <a:buChar char="•"/>
            </a:pPr>
            <a:r>
              <a:rPr lang="en-US" sz="1600" b="1" dirty="0"/>
              <a:t>Bridge </a:t>
            </a:r>
            <a:r>
              <a:rPr lang="en-US" sz="1600" b="1" dirty="0" smtClean="0"/>
              <a:t>Loan		:	</a:t>
            </a:r>
            <a:r>
              <a:rPr lang="en-US" sz="1600" dirty="0" smtClean="0"/>
              <a:t>5.00</a:t>
            </a:r>
            <a:r>
              <a:rPr lang="en-US" sz="1600" dirty="0"/>
              <a:t>% per month until inventory + receivables &gt; face value of loan</a:t>
            </a:r>
          </a:p>
          <a:p>
            <a:pPr marL="857250" lvl="1">
              <a:spcBef>
                <a:spcPts val="0"/>
              </a:spcBef>
              <a:buClr>
                <a:srgbClr val="FFFF00"/>
              </a:buClr>
              <a:buSzPts val="1800"/>
              <a:buFont typeface="Arial" panose="020B0604020202020204" pitchFamily="34" charset="0"/>
              <a:buChar char="•"/>
            </a:pPr>
            <a:r>
              <a:rPr lang="en-US" sz="1600" b="1" dirty="0"/>
              <a:t>Inventory </a:t>
            </a:r>
            <a:r>
              <a:rPr lang="en-US" sz="1600" b="1" dirty="0" smtClean="0"/>
              <a:t>Loan	:	</a:t>
            </a:r>
            <a:r>
              <a:rPr lang="en-US" sz="1600" dirty="0" smtClean="0"/>
              <a:t>3.50</a:t>
            </a:r>
            <a:r>
              <a:rPr lang="en-US" sz="1600" dirty="0"/>
              <a:t>% per month if inventory + receivables &gt; face value of loan</a:t>
            </a:r>
          </a:p>
          <a:p>
            <a:pPr marL="857250" lvl="1">
              <a:spcBef>
                <a:spcPts val="0"/>
              </a:spcBef>
              <a:buClr>
                <a:srgbClr val="FFFF00"/>
              </a:buClr>
              <a:buSzPts val="1800"/>
              <a:buFont typeface="Arial" panose="020B0604020202020204" pitchFamily="34" charset="0"/>
              <a:buChar char="•"/>
            </a:pPr>
            <a:r>
              <a:rPr lang="en-US" sz="1600" b="1" dirty="0"/>
              <a:t>Receivables </a:t>
            </a:r>
            <a:r>
              <a:rPr lang="en-US" sz="1600" b="1" dirty="0" smtClean="0"/>
              <a:t>Loan	:	</a:t>
            </a:r>
            <a:r>
              <a:rPr lang="en-US" sz="1600" dirty="0" smtClean="0"/>
              <a:t>2.75</a:t>
            </a:r>
            <a:r>
              <a:rPr lang="en-US" sz="1600" dirty="0"/>
              <a:t>% per month if receivables &gt; face value of loan</a:t>
            </a:r>
          </a:p>
          <a:p>
            <a:pPr marL="457200">
              <a:spcBef>
                <a:spcPts val="0"/>
              </a:spcBef>
              <a:buClr>
                <a:srgbClr val="FFFF00"/>
              </a:buClr>
              <a:buSzPts val="1800"/>
              <a:buFont typeface="Arial" panose="020B0604020202020204" pitchFamily="34" charset="0"/>
              <a:buChar char="•"/>
            </a:pPr>
            <a:endParaRPr lang="en-US" b="1" dirty="0" smtClean="0">
              <a:solidFill>
                <a:srgbClr val="FFFF00"/>
              </a:solidFill>
            </a:endParaRPr>
          </a:p>
          <a:p>
            <a:pPr marL="457200">
              <a:spcBef>
                <a:spcPts val="0"/>
              </a:spcBef>
              <a:buClr>
                <a:srgbClr val="FFFF00"/>
              </a:buClr>
              <a:buSzPts val="1800"/>
              <a:buFont typeface="Arial" panose="020B0604020202020204" pitchFamily="34" charset="0"/>
              <a:buChar char="•"/>
            </a:pPr>
            <a:r>
              <a:rPr lang="en-US" b="1" dirty="0" smtClean="0">
                <a:solidFill>
                  <a:srgbClr val="FFFF00"/>
                </a:solidFill>
              </a:rPr>
              <a:t>Loan </a:t>
            </a:r>
            <a:r>
              <a:rPr lang="en-US" b="1" dirty="0">
                <a:solidFill>
                  <a:srgbClr val="FFFF00"/>
                </a:solidFill>
              </a:rPr>
              <a:t>Characteristics</a:t>
            </a:r>
            <a:r>
              <a:rPr lang="en-US" b="1" dirty="0" smtClean="0">
                <a:solidFill>
                  <a:srgbClr val="FFFF00"/>
                </a:solidFill>
              </a:rPr>
              <a:t>:</a:t>
            </a:r>
          </a:p>
          <a:p>
            <a:pPr marL="857250" lvl="1">
              <a:spcBef>
                <a:spcPts val="0"/>
              </a:spcBef>
              <a:buClr>
                <a:srgbClr val="FFFF00"/>
              </a:buClr>
              <a:buSzPts val="1800"/>
              <a:buFont typeface="Arial" panose="020B0604020202020204" pitchFamily="34" charset="0"/>
              <a:buChar char="•"/>
            </a:pPr>
            <a:r>
              <a:rPr lang="en-US" sz="1600" dirty="0"/>
              <a:t>Collateral:  All present and future assets including equipment and inventory</a:t>
            </a:r>
          </a:p>
          <a:p>
            <a:pPr marL="857250" lvl="1">
              <a:spcBef>
                <a:spcPts val="0"/>
              </a:spcBef>
              <a:buClr>
                <a:srgbClr val="FFFF00"/>
              </a:buClr>
              <a:buSzPts val="1800"/>
              <a:buFont typeface="Arial" panose="020B0604020202020204" pitchFamily="34" charset="0"/>
              <a:buChar char="•"/>
            </a:pPr>
            <a:r>
              <a:rPr lang="en-US" sz="1600" dirty="0"/>
              <a:t>Parent guarantee with &gt; $4 million of cash on the balance sheet</a:t>
            </a:r>
          </a:p>
          <a:p>
            <a:pPr marL="857250" lvl="1">
              <a:spcBef>
                <a:spcPts val="0"/>
              </a:spcBef>
              <a:buClr>
                <a:srgbClr val="FFFF00"/>
              </a:buClr>
              <a:buSzPts val="1800"/>
              <a:buFont typeface="Arial" panose="020B0604020202020204" pitchFamily="34" charset="0"/>
              <a:buChar char="•"/>
            </a:pPr>
            <a:r>
              <a:rPr lang="en-US" sz="1600" dirty="0"/>
              <a:t>3 month loan with a 3 month option that is approved by the borrower</a:t>
            </a:r>
          </a:p>
          <a:p>
            <a:pPr marL="857250" lvl="1">
              <a:spcBef>
                <a:spcPts val="0"/>
              </a:spcBef>
              <a:buClr>
                <a:srgbClr val="FFFF00"/>
              </a:buClr>
              <a:buSzPts val="1800"/>
              <a:buFont typeface="Arial" panose="020B0604020202020204" pitchFamily="34" charset="0"/>
              <a:buChar char="•"/>
            </a:pPr>
            <a:r>
              <a:rPr lang="en-US" sz="1600" dirty="0"/>
              <a:t>Personal guarantees of asset liquidation in case of default </a:t>
            </a:r>
          </a:p>
          <a:p>
            <a:pPr marL="857250" lvl="1">
              <a:spcBef>
                <a:spcPts val="0"/>
              </a:spcBef>
              <a:buClr>
                <a:srgbClr val="FFFF00"/>
              </a:buClr>
              <a:buSzPts val="1800"/>
              <a:buFont typeface="Arial" panose="020B0604020202020204" pitchFamily="34" charset="0"/>
              <a:buChar char="•"/>
            </a:pPr>
            <a:r>
              <a:rPr lang="en-US" sz="1600" dirty="0"/>
              <a:t>1st month interest prepaid</a:t>
            </a:r>
          </a:p>
          <a:p>
            <a:pPr marL="857250" lvl="1">
              <a:spcBef>
                <a:spcPts val="0"/>
              </a:spcBef>
              <a:buClr>
                <a:srgbClr val="FFFF00"/>
              </a:buClr>
              <a:buSzPts val="1800"/>
              <a:buFont typeface="Arial" panose="020B0604020202020204" pitchFamily="34" charset="0"/>
              <a:buChar char="•"/>
            </a:pPr>
            <a:endParaRPr lang="en-US" b="1" dirty="0" smtClean="0">
              <a:solidFill>
                <a:srgbClr val="FFFF00"/>
              </a:solidFill>
            </a:endParaRPr>
          </a:p>
        </p:txBody>
      </p:sp>
      <p:sp>
        <p:nvSpPr>
          <p:cNvPr id="2" name="TextBox 1"/>
          <p:cNvSpPr txBox="1"/>
          <p:nvPr/>
        </p:nvSpPr>
        <p:spPr>
          <a:xfrm>
            <a:off x="1975320" y="5796081"/>
            <a:ext cx="8241359" cy="369332"/>
          </a:xfrm>
          <a:prstGeom prst="rect">
            <a:avLst/>
          </a:prstGeom>
          <a:solidFill>
            <a:srgbClr val="519839"/>
          </a:solidFill>
        </p:spPr>
        <p:txBody>
          <a:bodyPr wrap="none" rtlCol="0">
            <a:spAutoFit/>
          </a:bodyPr>
          <a:lstStyle/>
          <a:p>
            <a:r>
              <a:rPr lang="en-US" dirty="0"/>
              <a:t>Expected net return to investor for 6 months = 15.75% (31.5% annualized)</a:t>
            </a:r>
          </a:p>
        </p:txBody>
      </p:sp>
    </p:spTree>
    <p:extLst>
      <p:ext uri="{BB962C8B-B14F-4D97-AF65-F5344CB8AC3E}">
        <p14:creationId xmlns:p14="http://schemas.microsoft.com/office/powerpoint/2010/main" val="14045955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4" name="Rectangle 3"/>
          <p:cNvSpPr/>
          <p:nvPr/>
        </p:nvSpPr>
        <p:spPr>
          <a:xfrm>
            <a:off x="1106423" y="1248369"/>
            <a:ext cx="10098605" cy="4985980"/>
          </a:xfrm>
          <a:prstGeom prst="rect">
            <a:avLst/>
          </a:prstGeom>
        </p:spPr>
        <p:txBody>
          <a:bodyPr wrap="square">
            <a:spAutoFit/>
          </a:bodyPr>
          <a:lstStyle/>
          <a:p>
            <a:pPr lvl="0" algn="just">
              <a:spcBef>
                <a:spcPts val="200"/>
              </a:spcBef>
              <a:buClr>
                <a:schemeClr val="dk1"/>
              </a:buClr>
              <a:buSzPts val="1100"/>
            </a:pPr>
            <a:r>
              <a:rPr lang="en-US" sz="1100" dirty="0" smtClean="0">
                <a:solidFill>
                  <a:schemeClr val="tx1">
                    <a:lumMod val="95000"/>
                  </a:schemeClr>
                </a:solidFill>
                <a:latin typeface="+mj-lt"/>
                <a:ea typeface="Times New Roman"/>
                <a:cs typeface="Arial" panose="020B0604020202020204" pitchFamily="34" charset="0"/>
                <a:sym typeface="Times New Roman"/>
              </a:rPr>
              <a:t>This presentation is not an offer to sell securities of any investment fund or a solicitation of offers to buy any such securities.  Securities of Marin Finance Fund L.P. (the “Fund” or “Funds”) managed by Marin Financing LLC (“Marin Financing”) are offered to selected investors only by means of a complete offering memorandum and related subscription materials which contain significant additional information about the terms of an investment in the Fund (such documents, the “Offering Documents”).  This presentation is a preliminary analysis of an investment in the Fund and does not purport to be complete or contain all of the information necessary to make an investment decision.  Any decision to invest must be based solely upon the information set forth in the Offering Documents, regardless of any information investors may have been otherwise furnished, including this presentation.  Potential investors are advised to carefully read the Offering Documents and to consult with their tax, legal, and financial advisors.</a:t>
            </a:r>
          </a:p>
          <a:p>
            <a:pPr lvl="0" algn="just">
              <a:spcBef>
                <a:spcPts val="200"/>
              </a:spcBef>
              <a:buClr>
                <a:schemeClr val="dk1"/>
              </a:buClr>
              <a:buSzPts val="1100"/>
            </a:pPr>
            <a:endParaRPr lang="en-US" sz="1100" dirty="0" smtClean="0">
              <a:solidFill>
                <a:schemeClr val="tx1">
                  <a:lumMod val="95000"/>
                </a:schemeClr>
              </a:solidFill>
              <a:latin typeface="+mj-lt"/>
              <a:ea typeface="Times New Roman"/>
              <a:cs typeface="Arial" panose="020B0604020202020204" pitchFamily="34" charset="0"/>
              <a:sym typeface="Times New Roman"/>
            </a:endParaRPr>
          </a:p>
          <a:p>
            <a:pPr lvl="0" algn="just">
              <a:spcBef>
                <a:spcPts val="200"/>
              </a:spcBef>
              <a:buClr>
                <a:schemeClr val="dk1"/>
              </a:buClr>
              <a:buSzPts val="1100"/>
            </a:pPr>
            <a:r>
              <a:rPr lang="en-US" sz="1100" dirty="0" smtClean="0">
                <a:solidFill>
                  <a:schemeClr val="tx1">
                    <a:lumMod val="95000"/>
                  </a:schemeClr>
                </a:solidFill>
                <a:latin typeface="+mj-lt"/>
                <a:ea typeface="Times New Roman"/>
                <a:cs typeface="Arial" panose="020B0604020202020204" pitchFamily="34" charset="0"/>
                <a:sym typeface="Times New Roman"/>
              </a:rPr>
              <a:t>An investment in any strategy, including the strategy described herein, involves a high degree of risk.  There is no guarantee that the investment objective will be achieved.  Past performance of these strategies is not necessarily indicative of future results.  There is the possibility of loss, including the loss of principal.  It should not be assumed that any of the loans or holdings discussed herein will prove to be profitable, or that the investment recommendations or decisions we make in the future will be profitable. Loans in the Fund are not registered with any regulatory authority, are offered pursuant to exemptions from such registration, and are subject to significant restrictions.</a:t>
            </a:r>
          </a:p>
          <a:p>
            <a:pPr lvl="0" algn="just">
              <a:spcBef>
                <a:spcPts val="200"/>
              </a:spcBef>
              <a:buClr>
                <a:schemeClr val="dk1"/>
              </a:buClr>
              <a:buSzPts val="1100"/>
            </a:pPr>
            <a:r>
              <a:rPr lang="en-US" sz="1100" dirty="0" smtClean="0">
                <a:solidFill>
                  <a:schemeClr val="tx1">
                    <a:lumMod val="95000"/>
                  </a:schemeClr>
                </a:solidFill>
                <a:latin typeface="+mj-lt"/>
                <a:ea typeface="Times New Roman"/>
                <a:cs typeface="Arial" panose="020B0604020202020204" pitchFamily="34" charset="0"/>
                <a:sym typeface="Times New Roman"/>
              </a:rPr>
              <a:t>  </a:t>
            </a:r>
          </a:p>
          <a:p>
            <a:pPr lvl="0" algn="just">
              <a:spcBef>
                <a:spcPts val="200"/>
              </a:spcBef>
              <a:buClr>
                <a:schemeClr val="dk1"/>
              </a:buClr>
              <a:buSzPts val="1100"/>
            </a:pPr>
            <a:r>
              <a:rPr lang="en-US" sz="1100" dirty="0" smtClean="0">
                <a:solidFill>
                  <a:schemeClr val="tx1">
                    <a:lumMod val="95000"/>
                  </a:schemeClr>
                </a:solidFill>
                <a:latin typeface="+mj-lt"/>
                <a:ea typeface="Times New Roman"/>
                <a:cs typeface="Arial" panose="020B0604020202020204" pitchFamily="34" charset="0"/>
                <a:sym typeface="Times New Roman"/>
              </a:rPr>
              <a:t>The information in this presentation was prepared by Marin Financing and is believed by Marin Financing to be reliable and has been obtained from sources believed to be reliable. Marin Financing makes no representation as to the accuracy or completeness of such information. Opinions, estimates and projections in this presentation constitute the current judgment of Marin Financing and are subject to change without notice.  Any projections, forecasts and estimates contained in this presentation are necessarily speculative in nature and are based upon certain assumptions.  It can be expected that some or all of such assumptions will not materialize or will vary significantly from actual results.  Accordingly, any projections are only estimates and actual results will differ and may vary substantially from the projections or estimates shown. The risk management practices and methods described herein are for illustrative purposes only and are subject to modification. This presentation is not intended as a recommendation to purchase or sell any commodity or security.  Marin Financing has no obligation to update, modify or amend this presentation or to otherwise notify a reader thereof in the event that any matter stated herein, or any opinion, project on, forecast or estimate set forth herein, changes or subsequently becomes inaccurate.</a:t>
            </a:r>
          </a:p>
          <a:p>
            <a:pPr lvl="0" algn="just">
              <a:spcBef>
                <a:spcPts val="200"/>
              </a:spcBef>
              <a:buClr>
                <a:schemeClr val="dk1"/>
              </a:buClr>
              <a:buSzPts val="1100"/>
            </a:pPr>
            <a:endParaRPr lang="en-US" sz="1100" dirty="0" smtClean="0">
              <a:solidFill>
                <a:schemeClr val="tx1">
                  <a:lumMod val="95000"/>
                </a:schemeClr>
              </a:solidFill>
              <a:latin typeface="+mj-lt"/>
              <a:ea typeface="Times New Roman"/>
              <a:cs typeface="Arial" panose="020B0604020202020204" pitchFamily="34" charset="0"/>
              <a:sym typeface="Times New Roman"/>
            </a:endParaRPr>
          </a:p>
          <a:p>
            <a:pPr lvl="0" algn="just">
              <a:spcBef>
                <a:spcPts val="200"/>
              </a:spcBef>
              <a:buClr>
                <a:schemeClr val="dk1"/>
              </a:buClr>
              <a:buSzPts val="1100"/>
            </a:pPr>
            <a:r>
              <a:rPr lang="en-US" sz="1100" dirty="0" smtClean="0">
                <a:solidFill>
                  <a:schemeClr val="tx1">
                    <a:lumMod val="95000"/>
                  </a:schemeClr>
                </a:solidFill>
                <a:latin typeface="+mj-lt"/>
                <a:ea typeface="Times New Roman"/>
                <a:cs typeface="Arial" panose="020B0604020202020204" pitchFamily="34" charset="0"/>
                <a:sym typeface="Times New Roman"/>
              </a:rPr>
              <a:t>This presentation is strictly confidential and may not be reproduced or redistributed in whole or in part nor may its contents be disclosed to any other person without the express consent of Marin Financing.</a:t>
            </a:r>
            <a:endParaRPr lang="en-US" sz="1100" dirty="0">
              <a:solidFill>
                <a:schemeClr val="tx1">
                  <a:lumMod val="95000"/>
                </a:schemeClr>
              </a:solidFill>
              <a:latin typeface="+mj-lt"/>
              <a:ea typeface="Times New Roman"/>
              <a:cs typeface="Arial" panose="020B0604020202020204" pitchFamily="34" charset="0"/>
              <a:sym typeface="Times New Roman"/>
            </a:endParaRPr>
          </a:p>
        </p:txBody>
      </p:sp>
      <p:sp>
        <p:nvSpPr>
          <p:cNvPr id="3" name="Rectangle 2"/>
          <p:cNvSpPr/>
          <p:nvPr/>
        </p:nvSpPr>
        <p:spPr>
          <a:xfrm>
            <a:off x="1305700" y="559611"/>
            <a:ext cx="2258952"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Disclaimer</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11" name="Rectangle 10"/>
          <p:cNvSpPr/>
          <p:nvPr/>
        </p:nvSpPr>
        <p:spPr>
          <a:xfrm>
            <a:off x="1221617" y="649399"/>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2" name="Right Triangle 41"/>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a:t>
            </a:r>
            <a:endParaRPr lang="en-US" b="1" dirty="0">
              <a:solidFill>
                <a:srgbClr val="FFFF00"/>
              </a:solidFill>
            </a:endParaRPr>
          </a:p>
        </p:txBody>
      </p:sp>
    </p:spTree>
    <p:extLst>
      <p:ext uri="{BB962C8B-B14F-4D97-AF65-F5344CB8AC3E}">
        <p14:creationId xmlns:p14="http://schemas.microsoft.com/office/powerpoint/2010/main" val="14330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20</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4804520"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Case Study - Continued</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a:spcBef>
                <a:spcPts val="0"/>
              </a:spcBef>
              <a:buClr>
                <a:srgbClr val="FFFF00"/>
              </a:buClr>
              <a:buSzPts val="1800"/>
              <a:buFont typeface="Wingdings" panose="05000000000000000000" pitchFamily="2" charset="2"/>
              <a:buChar char="ü"/>
            </a:pPr>
            <a:r>
              <a:rPr lang="en-US" b="1" dirty="0">
                <a:solidFill>
                  <a:srgbClr val="FFFF00"/>
                </a:solidFill>
              </a:rPr>
              <a:t>Company </a:t>
            </a:r>
            <a:r>
              <a:rPr lang="en-US" b="1" dirty="0" smtClean="0">
                <a:solidFill>
                  <a:srgbClr val="FFFF00"/>
                </a:solidFill>
              </a:rPr>
              <a:t>Characteristics</a:t>
            </a:r>
          </a:p>
          <a:p>
            <a:pPr marL="857250" lvl="1">
              <a:spcBef>
                <a:spcPts val="0"/>
              </a:spcBef>
              <a:buClr>
                <a:srgbClr val="FFFF00"/>
              </a:buClr>
              <a:buSzPts val="1800"/>
              <a:buFont typeface="Arial" panose="020B0604020202020204" pitchFamily="34" charset="0"/>
              <a:buChar char="•"/>
            </a:pPr>
            <a:r>
              <a:rPr lang="en-US" sz="1400" dirty="0"/>
              <a:t>Strong management team with senior executives possessing C-level public company and start-up to IPO experience.  Proven cultivation and distribution expertise with 5 successful operating facilities.</a:t>
            </a:r>
          </a:p>
          <a:p>
            <a:pPr marL="857250" lvl="1">
              <a:spcBef>
                <a:spcPts val="0"/>
              </a:spcBef>
              <a:buClr>
                <a:srgbClr val="FFFF00"/>
              </a:buClr>
              <a:buSzPts val="1800"/>
              <a:buFont typeface="Arial" panose="020B0604020202020204" pitchFamily="34" charset="0"/>
              <a:buChar char="•"/>
            </a:pPr>
            <a:r>
              <a:rPr lang="en-US" sz="1400" dirty="0"/>
              <a:t>Loan level entity revenue of $16mm and $7-8mm of </a:t>
            </a:r>
            <a:r>
              <a:rPr lang="en-US" sz="1400" dirty="0" smtClean="0"/>
              <a:t>EBITDA.</a:t>
            </a:r>
            <a:endParaRPr lang="en-US" sz="1400" dirty="0"/>
          </a:p>
          <a:p>
            <a:pPr marL="857250" lvl="1">
              <a:spcBef>
                <a:spcPts val="0"/>
              </a:spcBef>
              <a:buClr>
                <a:srgbClr val="FFFF00"/>
              </a:buClr>
              <a:buSzPts val="1800"/>
              <a:buFont typeface="Arial" panose="020B0604020202020204" pitchFamily="34" charset="0"/>
              <a:buChar char="•"/>
            </a:pPr>
            <a:r>
              <a:rPr lang="en-US" sz="1400" dirty="0"/>
              <a:t>$10mm of preferred equity </a:t>
            </a:r>
            <a:r>
              <a:rPr lang="en-US" sz="1400" dirty="0" smtClean="0"/>
              <a:t>support.</a:t>
            </a:r>
            <a:endParaRPr lang="en-US" sz="1400" dirty="0"/>
          </a:p>
          <a:p>
            <a:pPr marL="857250" lvl="1">
              <a:spcBef>
                <a:spcPts val="0"/>
              </a:spcBef>
              <a:buClr>
                <a:srgbClr val="FFFF00"/>
              </a:buClr>
              <a:buSzPts val="1800"/>
              <a:buFont typeface="Wingdings" panose="05000000000000000000" pitchFamily="2" charset="2"/>
              <a:buChar char="ü"/>
            </a:pPr>
            <a:endParaRPr lang="en-US" sz="1400" dirty="0" smtClean="0"/>
          </a:p>
          <a:p>
            <a:pPr marL="457200">
              <a:spcBef>
                <a:spcPts val="0"/>
              </a:spcBef>
              <a:buClr>
                <a:srgbClr val="FFFF00"/>
              </a:buClr>
              <a:buSzPts val="1800"/>
              <a:buFont typeface="Wingdings" panose="05000000000000000000" pitchFamily="2" charset="2"/>
              <a:buChar char="ü"/>
            </a:pPr>
            <a:r>
              <a:rPr lang="en-US" b="1" dirty="0">
                <a:solidFill>
                  <a:srgbClr val="FFFF00"/>
                </a:solidFill>
              </a:rPr>
              <a:t>Strong Credit </a:t>
            </a:r>
            <a:r>
              <a:rPr lang="en-US" b="1" dirty="0" smtClean="0">
                <a:solidFill>
                  <a:srgbClr val="FFFF00"/>
                </a:solidFill>
              </a:rPr>
              <a:t>Metrics</a:t>
            </a:r>
          </a:p>
          <a:p>
            <a:pPr marL="857250" lvl="1">
              <a:spcBef>
                <a:spcPts val="0"/>
              </a:spcBef>
              <a:buClr>
                <a:srgbClr val="FFFF00"/>
              </a:buClr>
              <a:buSzPts val="1800"/>
              <a:buFont typeface="Arial" panose="020B0604020202020204" pitchFamily="34" charset="0"/>
              <a:buChar char="•"/>
            </a:pPr>
            <a:r>
              <a:rPr lang="en-US" sz="1600" dirty="0"/>
              <a:t>Loan/Equity = 6%</a:t>
            </a:r>
          </a:p>
          <a:p>
            <a:pPr marL="857250" lvl="1">
              <a:spcBef>
                <a:spcPts val="0"/>
              </a:spcBef>
              <a:buClr>
                <a:srgbClr val="FFFF00"/>
              </a:buClr>
              <a:buSzPts val="1800"/>
              <a:buFont typeface="Arial" panose="020B0604020202020204" pitchFamily="34" charset="0"/>
              <a:buChar char="•"/>
            </a:pPr>
            <a:r>
              <a:rPr lang="en-US" sz="1600" dirty="0"/>
              <a:t>Debt/EBITDA = .08x</a:t>
            </a:r>
          </a:p>
          <a:p>
            <a:pPr marL="1257300" lvl="2">
              <a:spcBef>
                <a:spcPts val="0"/>
              </a:spcBef>
              <a:buClr>
                <a:srgbClr val="FFFF00"/>
              </a:buClr>
              <a:buSzPts val="1800"/>
              <a:buFont typeface="Arial" panose="020B0604020202020204" pitchFamily="34" charset="0"/>
              <a:buChar char="•"/>
            </a:pPr>
            <a:r>
              <a:rPr lang="en-US" sz="1400" dirty="0"/>
              <a:t>Principal covered 12.5x by </a:t>
            </a:r>
            <a:r>
              <a:rPr lang="en-US" sz="1400" dirty="0" err="1"/>
              <a:t>cashflow</a:t>
            </a:r>
            <a:endParaRPr lang="en-US" sz="1400" dirty="0"/>
          </a:p>
          <a:p>
            <a:pPr marL="857250" lvl="1">
              <a:spcBef>
                <a:spcPts val="0"/>
              </a:spcBef>
              <a:buClr>
                <a:srgbClr val="FFFF00"/>
              </a:buClr>
              <a:buSzPts val="1800"/>
              <a:buFont typeface="Arial" panose="020B0604020202020204" pitchFamily="34" charset="0"/>
              <a:buChar char="•"/>
            </a:pPr>
            <a:r>
              <a:rPr lang="en-US" sz="1600" dirty="0"/>
              <a:t>Collateral coverage = 9.2x</a:t>
            </a:r>
          </a:p>
          <a:p>
            <a:pPr marL="857250" lvl="1">
              <a:spcBef>
                <a:spcPts val="0"/>
              </a:spcBef>
              <a:buClr>
                <a:srgbClr val="FFFF00"/>
              </a:buClr>
              <a:buSzPts val="1800"/>
              <a:buFont typeface="Arial" panose="020B0604020202020204" pitchFamily="34" charset="0"/>
              <a:buChar char="•"/>
            </a:pPr>
            <a:r>
              <a:rPr lang="en-US" sz="1600" dirty="0"/>
              <a:t>Inventory underwritten at $1800/LB - current market price = $2100/LB</a:t>
            </a:r>
          </a:p>
          <a:p>
            <a:pPr marL="857250" lvl="1">
              <a:spcBef>
                <a:spcPts val="0"/>
              </a:spcBef>
              <a:buClr>
                <a:srgbClr val="FFFF00"/>
              </a:buClr>
              <a:buSzPts val="1800"/>
              <a:buFont typeface="Arial" panose="020B0604020202020204" pitchFamily="34" charset="0"/>
              <a:buChar char="•"/>
            </a:pPr>
            <a:endParaRPr lang="en-US" sz="1600" dirty="0"/>
          </a:p>
          <a:p>
            <a:pPr marL="457200">
              <a:spcBef>
                <a:spcPts val="0"/>
              </a:spcBef>
              <a:buClr>
                <a:srgbClr val="FFFF00"/>
              </a:buClr>
              <a:buSzPts val="1800"/>
              <a:buFont typeface="Wingdings" panose="05000000000000000000" pitchFamily="2" charset="2"/>
              <a:buChar char="ü"/>
            </a:pPr>
            <a:r>
              <a:rPr lang="en-US" b="1" dirty="0">
                <a:solidFill>
                  <a:srgbClr val="FFFF00"/>
                </a:solidFill>
              </a:rPr>
              <a:t>Due Diligence </a:t>
            </a:r>
            <a:r>
              <a:rPr lang="en-US" b="1" dirty="0" smtClean="0">
                <a:solidFill>
                  <a:srgbClr val="FFFF00"/>
                </a:solidFill>
              </a:rPr>
              <a:t>Process</a:t>
            </a:r>
          </a:p>
          <a:p>
            <a:pPr marL="857250" lvl="1">
              <a:spcBef>
                <a:spcPts val="0"/>
              </a:spcBef>
              <a:buClr>
                <a:srgbClr val="FFFF00"/>
              </a:buClr>
              <a:buSzPts val="1800"/>
              <a:buFont typeface="Arial" panose="020B0604020202020204" pitchFamily="34" charset="0"/>
              <a:buChar char="•"/>
            </a:pPr>
            <a:r>
              <a:rPr lang="en-US" sz="1600" dirty="0"/>
              <a:t>Multiple on site inspections</a:t>
            </a:r>
          </a:p>
          <a:p>
            <a:pPr marL="857250" lvl="1">
              <a:spcBef>
                <a:spcPts val="0"/>
              </a:spcBef>
              <a:buClr>
                <a:srgbClr val="FFFF00"/>
              </a:buClr>
              <a:buSzPts val="1800"/>
              <a:buFont typeface="Arial" panose="020B0604020202020204" pitchFamily="34" charset="0"/>
              <a:buChar char="•"/>
            </a:pPr>
            <a:r>
              <a:rPr lang="en-US" sz="1600" dirty="0"/>
              <a:t>License verification</a:t>
            </a:r>
          </a:p>
          <a:p>
            <a:pPr marL="857250" lvl="1">
              <a:spcBef>
                <a:spcPts val="0"/>
              </a:spcBef>
              <a:buClr>
                <a:srgbClr val="FFFF00"/>
              </a:buClr>
              <a:buSzPts val="1800"/>
              <a:buFont typeface="Arial" panose="020B0604020202020204" pitchFamily="34" charset="0"/>
              <a:buChar char="•"/>
            </a:pPr>
            <a:r>
              <a:rPr lang="en-US" sz="1600" dirty="0"/>
              <a:t>EIN and articles of incorporation verification</a:t>
            </a:r>
          </a:p>
          <a:p>
            <a:pPr marL="857250" lvl="1">
              <a:spcBef>
                <a:spcPts val="0"/>
              </a:spcBef>
              <a:buClr>
                <a:srgbClr val="FFFF00"/>
              </a:buClr>
              <a:buSzPts val="1800"/>
              <a:buFont typeface="Arial" panose="020B0604020202020204" pitchFamily="34" charset="0"/>
              <a:buChar char="•"/>
            </a:pPr>
            <a:r>
              <a:rPr lang="en-US" sz="1600" dirty="0"/>
              <a:t>Customer calls </a:t>
            </a:r>
            <a:endParaRPr lang="en-US" b="1" dirty="0" smtClean="0">
              <a:solidFill>
                <a:srgbClr val="FFFF00"/>
              </a:solidFill>
            </a:endParaRPr>
          </a:p>
        </p:txBody>
      </p:sp>
    </p:spTree>
    <p:extLst>
      <p:ext uri="{BB962C8B-B14F-4D97-AF65-F5344CB8AC3E}">
        <p14:creationId xmlns:p14="http://schemas.microsoft.com/office/powerpoint/2010/main" val="443685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21</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7515199"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Regulatory and Banking Environment</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a:spcBef>
                <a:spcPts val="0"/>
              </a:spcBef>
              <a:buClr>
                <a:srgbClr val="FFFF00"/>
              </a:buClr>
              <a:buSzPts val="1800"/>
              <a:buFont typeface="Wingdings" panose="05000000000000000000" pitchFamily="2" charset="2"/>
              <a:buChar char="ü"/>
            </a:pPr>
            <a:r>
              <a:rPr lang="en-US" b="1" dirty="0">
                <a:solidFill>
                  <a:srgbClr val="FFFF00"/>
                </a:solidFill>
              </a:rPr>
              <a:t>Cannabis is illegal at the federal level and categorized as a Schedule I drug.</a:t>
            </a:r>
            <a:endParaRPr lang="en-US" b="1" dirty="0" smtClean="0">
              <a:solidFill>
                <a:srgbClr val="FFFF00"/>
              </a:solidFill>
            </a:endParaRPr>
          </a:p>
          <a:p>
            <a:pPr marL="857250" lvl="1">
              <a:spcBef>
                <a:spcPts val="0"/>
              </a:spcBef>
              <a:buClr>
                <a:srgbClr val="FFFF00"/>
              </a:buClr>
              <a:buSzPts val="1800"/>
              <a:buFont typeface="Arial" panose="020B0604020202020204" pitchFamily="34" charset="0"/>
              <a:buChar char="•"/>
            </a:pPr>
            <a:endParaRPr lang="en-US" sz="1400" dirty="0" smtClean="0"/>
          </a:p>
          <a:p>
            <a:pPr marL="857250" lvl="1">
              <a:spcBef>
                <a:spcPts val="0"/>
              </a:spcBef>
              <a:buClr>
                <a:srgbClr val="FFFF00"/>
              </a:buClr>
              <a:buSzPts val="1800"/>
              <a:buFont typeface="Arial" panose="020B0604020202020204" pitchFamily="34" charset="0"/>
              <a:buChar char="•"/>
            </a:pPr>
            <a:r>
              <a:rPr lang="en-US" sz="1400" dirty="0" smtClean="0"/>
              <a:t>Legislation </a:t>
            </a:r>
            <a:r>
              <a:rPr lang="en-US" sz="1400" dirty="0"/>
              <a:t>to end federal prohibition has been proposed in Congress</a:t>
            </a:r>
          </a:p>
          <a:p>
            <a:pPr marL="857250" lvl="1">
              <a:spcBef>
                <a:spcPts val="0"/>
              </a:spcBef>
              <a:buClr>
                <a:srgbClr val="FFFF00"/>
              </a:buClr>
              <a:buSzPts val="1800"/>
              <a:buFont typeface="Wingdings" panose="05000000000000000000" pitchFamily="2" charset="2"/>
              <a:buChar char="ü"/>
            </a:pPr>
            <a:endParaRPr lang="en-US" sz="1400" dirty="0" smtClean="0"/>
          </a:p>
          <a:p>
            <a:pPr marL="457200">
              <a:spcBef>
                <a:spcPts val="0"/>
              </a:spcBef>
              <a:buClr>
                <a:srgbClr val="FFFF00"/>
              </a:buClr>
              <a:buSzPts val="1800"/>
              <a:buFont typeface="Wingdings" panose="05000000000000000000" pitchFamily="2" charset="2"/>
              <a:buChar char="ü"/>
            </a:pPr>
            <a:r>
              <a:rPr lang="en-US" b="1" dirty="0">
                <a:solidFill>
                  <a:srgbClr val="FFFF00"/>
                </a:solidFill>
              </a:rPr>
              <a:t>Commercial banks risk potential legal action by accepting cannabis generated deposits due to higher levels of regulatory compliance</a:t>
            </a:r>
            <a:r>
              <a:rPr lang="en-US" b="1" dirty="0" smtClean="0">
                <a:solidFill>
                  <a:srgbClr val="FFFF00"/>
                </a:solidFill>
              </a:rPr>
              <a:t>.</a:t>
            </a:r>
          </a:p>
          <a:p>
            <a:pPr marL="457200">
              <a:spcBef>
                <a:spcPts val="0"/>
              </a:spcBef>
              <a:buClr>
                <a:srgbClr val="FFFF00"/>
              </a:buClr>
              <a:buSzPts val="1800"/>
              <a:buFont typeface="Wingdings" panose="05000000000000000000" pitchFamily="2" charset="2"/>
              <a:buChar char="ü"/>
            </a:pPr>
            <a:endParaRPr lang="en-US" b="1" dirty="0">
              <a:solidFill>
                <a:srgbClr val="FFFF00"/>
              </a:solidFill>
            </a:endParaRPr>
          </a:p>
          <a:p>
            <a:pPr marL="457200">
              <a:spcBef>
                <a:spcPts val="0"/>
              </a:spcBef>
              <a:buClr>
                <a:srgbClr val="FFFF00"/>
              </a:buClr>
              <a:buSzPts val="1800"/>
              <a:buFont typeface="Wingdings" panose="05000000000000000000" pitchFamily="2" charset="2"/>
              <a:buChar char="ü"/>
            </a:pPr>
            <a:r>
              <a:rPr lang="en-US" b="1" dirty="0">
                <a:solidFill>
                  <a:srgbClr val="FFFF00"/>
                </a:solidFill>
              </a:rPr>
              <a:t>Legal guidelines have protected the industry from federal prosecution.</a:t>
            </a:r>
          </a:p>
          <a:p>
            <a:pPr marL="857250" lvl="1">
              <a:spcBef>
                <a:spcPts val="0"/>
              </a:spcBef>
              <a:buClr>
                <a:srgbClr val="FFFF00"/>
              </a:buClr>
              <a:buSzPts val="1800"/>
              <a:buFont typeface="Arial" panose="020B0604020202020204" pitchFamily="34" charset="0"/>
              <a:buChar char="•"/>
            </a:pPr>
            <a:endParaRPr lang="en-US" sz="1400" dirty="0" smtClean="0"/>
          </a:p>
          <a:p>
            <a:pPr marL="857250" lvl="1">
              <a:spcBef>
                <a:spcPts val="0"/>
              </a:spcBef>
              <a:buClr>
                <a:srgbClr val="FFFF00"/>
              </a:buClr>
              <a:buSzPts val="1800"/>
              <a:buFont typeface="Arial" panose="020B0604020202020204" pitchFamily="34" charset="0"/>
              <a:buChar char="•"/>
            </a:pPr>
            <a:r>
              <a:rPr lang="en-US" sz="1400" dirty="0" smtClean="0"/>
              <a:t>The </a:t>
            </a:r>
            <a:r>
              <a:rPr lang="en-US" sz="1400" dirty="0"/>
              <a:t>Cole Memo.</a:t>
            </a:r>
          </a:p>
          <a:p>
            <a:pPr marL="857250" lvl="1">
              <a:spcBef>
                <a:spcPts val="0"/>
              </a:spcBef>
              <a:buClr>
                <a:srgbClr val="FFFF00"/>
              </a:buClr>
              <a:buSzPts val="1800"/>
              <a:buFont typeface="Arial" panose="020B0604020202020204" pitchFamily="34" charset="0"/>
              <a:buChar char="•"/>
            </a:pPr>
            <a:endParaRPr lang="en-US" sz="1400" dirty="0" smtClean="0"/>
          </a:p>
          <a:p>
            <a:pPr marL="857250" lvl="1">
              <a:spcBef>
                <a:spcPts val="0"/>
              </a:spcBef>
              <a:buClr>
                <a:srgbClr val="FFFF00"/>
              </a:buClr>
              <a:buSzPts val="1800"/>
              <a:buFont typeface="Arial" panose="020B0604020202020204" pitchFamily="34" charset="0"/>
              <a:buChar char="•"/>
            </a:pPr>
            <a:r>
              <a:rPr lang="en-US" sz="1400" dirty="0" smtClean="0"/>
              <a:t>The </a:t>
            </a:r>
            <a:r>
              <a:rPr lang="en-US" sz="1400" dirty="0"/>
              <a:t>Rohrabacher – Farr Amendment</a:t>
            </a:r>
            <a:r>
              <a:rPr lang="en-US" sz="1400" dirty="0" smtClean="0"/>
              <a:t>.</a:t>
            </a:r>
          </a:p>
          <a:p>
            <a:pPr marL="857250" lvl="1">
              <a:spcBef>
                <a:spcPts val="0"/>
              </a:spcBef>
              <a:buClr>
                <a:srgbClr val="FFFF00"/>
              </a:buClr>
              <a:buSzPts val="1800"/>
              <a:buFont typeface="Arial" panose="020B0604020202020204" pitchFamily="34" charset="0"/>
              <a:buChar char="•"/>
            </a:pPr>
            <a:endParaRPr lang="en-US" sz="1400" dirty="0"/>
          </a:p>
          <a:p>
            <a:pPr marL="457200">
              <a:spcBef>
                <a:spcPts val="0"/>
              </a:spcBef>
              <a:buClr>
                <a:srgbClr val="FFFF00"/>
              </a:buClr>
              <a:buSzPts val="1800"/>
              <a:buFont typeface="Wingdings" panose="05000000000000000000" pitchFamily="2" charset="2"/>
              <a:buChar char="ü"/>
            </a:pPr>
            <a:r>
              <a:rPr lang="en-US" b="1" dirty="0">
                <a:solidFill>
                  <a:srgbClr val="FFFF00"/>
                </a:solidFill>
              </a:rPr>
              <a:t>Federal bipartisan legislation to enable cannabis banking is active in congress.</a:t>
            </a:r>
          </a:p>
          <a:p>
            <a:pPr marL="857250" lvl="1">
              <a:spcBef>
                <a:spcPts val="0"/>
              </a:spcBef>
              <a:buClr>
                <a:srgbClr val="FFFF00"/>
              </a:buClr>
              <a:buSzPts val="1800"/>
              <a:buFont typeface="Arial" panose="020B0604020202020204" pitchFamily="34" charset="0"/>
              <a:buChar char="•"/>
            </a:pPr>
            <a:endParaRPr lang="en-US" sz="1400" dirty="0" smtClean="0"/>
          </a:p>
          <a:p>
            <a:pPr marL="857250" lvl="1">
              <a:spcBef>
                <a:spcPts val="0"/>
              </a:spcBef>
              <a:buClr>
                <a:srgbClr val="FFFF00"/>
              </a:buClr>
              <a:buSzPts val="1800"/>
              <a:buFont typeface="Arial" panose="020B0604020202020204" pitchFamily="34" charset="0"/>
              <a:buChar char="•"/>
            </a:pPr>
            <a:r>
              <a:rPr lang="en-US" sz="1400" dirty="0" err="1" smtClean="0"/>
              <a:t>Merkley</a:t>
            </a:r>
            <a:r>
              <a:rPr lang="en-US" sz="1400" dirty="0" smtClean="0"/>
              <a:t> </a:t>
            </a:r>
            <a:r>
              <a:rPr lang="en-US" sz="1400" dirty="0"/>
              <a:t>and Murkowski's bill - the SAFE Banking Act.</a:t>
            </a:r>
          </a:p>
          <a:p>
            <a:pPr marL="857250" lvl="1">
              <a:spcBef>
                <a:spcPts val="0"/>
              </a:spcBef>
              <a:buClr>
                <a:srgbClr val="FFFF00"/>
              </a:buClr>
              <a:buSzPts val="1800"/>
              <a:buFont typeface="Arial" panose="020B0604020202020204" pitchFamily="34" charset="0"/>
              <a:buChar char="•"/>
            </a:pPr>
            <a:endParaRPr lang="en-US" sz="1400" dirty="0" smtClean="0"/>
          </a:p>
          <a:p>
            <a:pPr marL="857250" lvl="1">
              <a:spcBef>
                <a:spcPts val="0"/>
              </a:spcBef>
              <a:buClr>
                <a:srgbClr val="FFFF00"/>
              </a:buClr>
              <a:buSzPts val="1800"/>
              <a:buFont typeface="Arial" panose="020B0604020202020204" pitchFamily="34" charset="0"/>
              <a:buChar char="•"/>
            </a:pPr>
            <a:r>
              <a:rPr lang="en-US" sz="1400" dirty="0" smtClean="0"/>
              <a:t>The </a:t>
            </a:r>
            <a:r>
              <a:rPr lang="en-US" sz="1400" dirty="0"/>
              <a:t>STATES Act.</a:t>
            </a:r>
          </a:p>
        </p:txBody>
      </p:sp>
    </p:spTree>
    <p:extLst>
      <p:ext uri="{BB962C8B-B14F-4D97-AF65-F5344CB8AC3E}">
        <p14:creationId xmlns:p14="http://schemas.microsoft.com/office/powerpoint/2010/main" val="3750381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22</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3825086"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Recent Legislation</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graphicFrame>
        <p:nvGraphicFramePr>
          <p:cNvPr id="12" name="Google Shape;178;p28"/>
          <p:cNvGraphicFramePr/>
          <p:nvPr>
            <p:extLst>
              <p:ext uri="{D42A27DB-BD31-4B8C-83A1-F6EECF244321}">
                <p14:modId xmlns:p14="http://schemas.microsoft.com/office/powerpoint/2010/main" val="2969156418"/>
              </p:ext>
            </p:extLst>
          </p:nvPr>
        </p:nvGraphicFramePr>
        <p:xfrm>
          <a:off x="563880" y="1718195"/>
          <a:ext cx="11064240" cy="3694565"/>
        </p:xfrm>
        <a:graphic>
          <a:graphicData uri="http://schemas.openxmlformats.org/drawingml/2006/table">
            <a:tbl>
              <a:tblPr>
                <a:noFill/>
              </a:tblPr>
              <a:tblGrid>
                <a:gridCol w="2766060"/>
                <a:gridCol w="2766060"/>
                <a:gridCol w="3068715"/>
                <a:gridCol w="2463405"/>
              </a:tblGrid>
              <a:tr h="1206736">
                <a:tc>
                  <a:txBody>
                    <a:bodyPr/>
                    <a:lstStyle/>
                    <a:p>
                      <a:pPr marL="0" lvl="0" indent="0" algn="ctr" rtl="0">
                        <a:lnSpc>
                          <a:spcPct val="150000"/>
                        </a:lnSpc>
                        <a:spcBef>
                          <a:spcPts val="0"/>
                        </a:spcBef>
                        <a:spcAft>
                          <a:spcPts val="0"/>
                        </a:spcAft>
                        <a:buNone/>
                      </a:pPr>
                      <a:r>
                        <a:rPr lang="en-US" sz="1600" b="1" dirty="0" smtClean="0">
                          <a:solidFill>
                            <a:schemeClr val="lt1"/>
                          </a:solidFill>
                        </a:rPr>
                        <a:t>Cole Memo* (2013)</a:t>
                      </a:r>
                      <a:endParaRPr sz="1600"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519839"/>
                    </a:solidFill>
                  </a:tcPr>
                </a:tc>
                <a:tc>
                  <a:txBody>
                    <a:bodyPr/>
                    <a:lstStyle/>
                    <a:p>
                      <a:pPr marL="0" lvl="0" indent="0" algn="ctr" rtl="0">
                        <a:lnSpc>
                          <a:spcPct val="150000"/>
                        </a:lnSpc>
                        <a:spcBef>
                          <a:spcPts val="0"/>
                        </a:spcBef>
                        <a:spcAft>
                          <a:spcPts val="0"/>
                        </a:spcAft>
                        <a:buNone/>
                      </a:pPr>
                      <a:r>
                        <a:rPr lang="en-US" sz="1600" b="1" dirty="0" smtClean="0">
                          <a:solidFill>
                            <a:schemeClr val="lt1"/>
                          </a:solidFill>
                        </a:rPr>
                        <a:t>Federal Spending Bill (2014)</a:t>
                      </a:r>
                      <a:endParaRPr sz="1600"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c>
                  <a:txBody>
                    <a:bodyPr/>
                    <a:lstStyle/>
                    <a:p>
                      <a:pPr marL="0" lvl="0" indent="0" algn="ctr" rtl="0">
                        <a:lnSpc>
                          <a:spcPct val="150000"/>
                        </a:lnSpc>
                        <a:spcBef>
                          <a:spcPts val="0"/>
                        </a:spcBef>
                        <a:spcAft>
                          <a:spcPts val="0"/>
                        </a:spcAft>
                        <a:buNone/>
                      </a:pPr>
                      <a:r>
                        <a:rPr lang="en-US" sz="1600" b="1" dirty="0" smtClean="0">
                          <a:solidFill>
                            <a:schemeClr val="lt1"/>
                          </a:solidFill>
                        </a:rPr>
                        <a:t>USA vs MAMM </a:t>
                      </a:r>
                    </a:p>
                    <a:p>
                      <a:pPr marL="0" lvl="0" indent="0" algn="ctr" rtl="0">
                        <a:lnSpc>
                          <a:spcPct val="150000"/>
                        </a:lnSpc>
                        <a:spcBef>
                          <a:spcPts val="0"/>
                        </a:spcBef>
                        <a:spcAft>
                          <a:spcPts val="0"/>
                        </a:spcAft>
                        <a:buNone/>
                      </a:pPr>
                      <a:r>
                        <a:rPr lang="en-US" sz="1100" b="1" dirty="0" smtClean="0">
                          <a:solidFill>
                            <a:schemeClr val="lt1"/>
                          </a:solidFill>
                        </a:rPr>
                        <a:t>(Marin Alliance for Medical Marijuana) </a:t>
                      </a:r>
                      <a:r>
                        <a:rPr lang="en-US" sz="1600" b="1" dirty="0" smtClean="0">
                          <a:solidFill>
                            <a:schemeClr val="lt1"/>
                          </a:solidFill>
                        </a:rPr>
                        <a:t>(2015)</a:t>
                      </a:r>
                      <a:endParaRPr sz="1600"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c>
                  <a:txBody>
                    <a:bodyPr/>
                    <a:lstStyle/>
                    <a:p>
                      <a:pPr marL="0" lvl="0" indent="0" algn="ctr" rtl="0">
                        <a:spcBef>
                          <a:spcPts val="0"/>
                        </a:spcBef>
                        <a:spcAft>
                          <a:spcPts val="0"/>
                        </a:spcAft>
                        <a:buNone/>
                      </a:pPr>
                      <a:r>
                        <a:rPr lang="en-US" sz="1600" b="1" dirty="0" smtClean="0">
                          <a:solidFill>
                            <a:schemeClr val="lt1"/>
                          </a:solidFill>
                        </a:rPr>
                        <a:t>Farm Bill 2018</a:t>
                      </a:r>
                      <a:endParaRPr sz="1600" b="1" dirty="0">
                        <a:solidFill>
                          <a:schemeClr val="lt1"/>
                        </a:solidFill>
                      </a:endParaRPr>
                    </a:p>
                  </a:txBody>
                  <a:tcPr marL="91425" marR="91425" marT="91425" marB="91425">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9525" cap="flat" cmpd="sng">
                      <a:noFill/>
                      <a:prstDash val="solid"/>
                      <a:round/>
                      <a:headEnd type="none" w="sm" len="sm"/>
                      <a:tailEnd type="none" w="sm" len="sm"/>
                    </a:lnB>
                    <a:lnTlToBr w="12700" cmpd="sng">
                      <a:noFill/>
                      <a:prstDash val="solid"/>
                    </a:lnTlToBr>
                    <a:lnBlToTr w="12700" cmpd="sng">
                      <a:noFill/>
                      <a:prstDash val="solid"/>
                    </a:lnBlToTr>
                    <a:solidFill>
                      <a:srgbClr val="519839"/>
                    </a:solidFill>
                  </a:tcPr>
                </a:tc>
              </a:tr>
              <a:tr h="1304245">
                <a:tc>
                  <a:txBody>
                    <a:bodyPr/>
                    <a:lstStyle/>
                    <a:p>
                      <a:pPr marL="0" lvl="0" indent="0" algn="l" rtl="0">
                        <a:spcBef>
                          <a:spcPts val="0"/>
                        </a:spcBef>
                        <a:spcAft>
                          <a:spcPts val="0"/>
                        </a:spcAft>
                        <a:buNone/>
                      </a:pPr>
                      <a:r>
                        <a:rPr lang="en-US" sz="1200" dirty="0" smtClean="0">
                          <a:solidFill>
                            <a:schemeClr val="bg1"/>
                          </a:solidFill>
                        </a:rPr>
                        <a:t>The memo indicated that prosecutors and law enforcement should focus only on the specific priorities related to state-legal cannabis operations.</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US" sz="1200" dirty="0" smtClean="0">
                          <a:solidFill>
                            <a:schemeClr val="bg1"/>
                          </a:solidFill>
                        </a:rPr>
                        <a:t>Sponsored by Reps. Dana Rohrabacher (R-Calif.) and Sam Farr (D-Calif.) known as the Rohrabacher – Farr Amendment.</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US" sz="1200" dirty="0" smtClean="0">
                          <a:solidFill>
                            <a:schemeClr val="bg1"/>
                          </a:solidFill>
                        </a:rPr>
                        <a:t>Favorable Superior Court judgement that reinforced the Federal Spending Bill must be respected by the DOJ and DEA.</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c>
                  <a:txBody>
                    <a:bodyPr/>
                    <a:lstStyle/>
                    <a:p>
                      <a:pPr marL="0" lvl="0" indent="0" algn="l" rtl="0">
                        <a:spcBef>
                          <a:spcPts val="0"/>
                        </a:spcBef>
                        <a:spcAft>
                          <a:spcPts val="0"/>
                        </a:spcAft>
                        <a:buNone/>
                      </a:pPr>
                      <a:r>
                        <a:rPr lang="en-US" sz="1200" dirty="0" smtClean="0">
                          <a:solidFill>
                            <a:schemeClr val="bg1"/>
                          </a:solidFill>
                        </a:rPr>
                        <a:t>Nationally Legalized hemp and legally produced industrial hemp CBD derived products.</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B7DDB0"/>
                    </a:solidFill>
                  </a:tcPr>
                </a:tc>
              </a:tr>
              <a:tr h="1183584">
                <a:tc>
                  <a:txBody>
                    <a:bodyPr/>
                    <a:lstStyle/>
                    <a:p>
                      <a:pPr marL="0" lvl="0" indent="0" algn="l" rtl="0">
                        <a:spcBef>
                          <a:spcPts val="0"/>
                        </a:spcBef>
                        <a:spcAft>
                          <a:spcPts val="0"/>
                        </a:spcAft>
                        <a:buNone/>
                      </a:pPr>
                      <a:r>
                        <a:rPr lang="en-US" sz="1200" b="1" dirty="0" smtClean="0">
                          <a:solidFill>
                            <a:schemeClr val="bg1"/>
                          </a:solidFill>
                        </a:rPr>
                        <a:t>Directs US attorneys to not focus federal resources on individuals whose actions are in clear and unambiguous compliance with existing cannabis laws.</a:t>
                      </a:r>
                      <a:endParaRPr sz="1200" b="1"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US" sz="1200" b="1" dirty="0" smtClean="0">
                          <a:solidFill>
                            <a:schemeClr val="bg1"/>
                          </a:solidFill>
                        </a:rPr>
                        <a:t>Prohibits DOJ and DEA from using Federal funds to prosecute State Law compliant Cannabis businesses.</a:t>
                      </a:r>
                      <a:endParaRPr sz="1200" b="1"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US" sz="1200" dirty="0" smtClean="0">
                          <a:solidFill>
                            <a:schemeClr val="bg1"/>
                          </a:solidFill>
                        </a:rPr>
                        <a:t>MAMM reinforced the Federal Spending Bill (2014) that prohibits the DOJ from prosecuting State compliant operators.</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c>
                  <a:txBody>
                    <a:bodyPr/>
                    <a:lstStyle/>
                    <a:p>
                      <a:pPr marL="0" lvl="0" indent="0" algn="l" rtl="0">
                        <a:spcBef>
                          <a:spcPts val="0"/>
                        </a:spcBef>
                        <a:spcAft>
                          <a:spcPts val="0"/>
                        </a:spcAft>
                        <a:buNone/>
                      </a:pPr>
                      <a:r>
                        <a:rPr lang="en-US" sz="1200" dirty="0" smtClean="0">
                          <a:solidFill>
                            <a:schemeClr val="bg1"/>
                          </a:solidFill>
                        </a:rPr>
                        <a:t>The regulation defines hemp as an agricultural product</a:t>
                      </a:r>
                      <a:endParaRPr sz="1200" dirty="0">
                        <a:solidFill>
                          <a:schemeClr val="bg1"/>
                        </a:solidFill>
                      </a:endParaRPr>
                    </a:p>
                  </a:txBody>
                  <a:tcPr marL="91425" marR="91425" marT="91425" marB="914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noFill/>
                      <a:prstDash val="solid"/>
                      <a:round/>
                      <a:headEnd type="none" w="sm" len="sm"/>
                      <a:tailEnd type="none" w="sm" len="sm"/>
                    </a:lnT>
                    <a:lnB w="9525" cap="flat" cmpd="sng">
                      <a:noFill/>
                      <a:prstDash val="solid"/>
                      <a:round/>
                      <a:headEnd type="none" w="sm" len="sm"/>
                      <a:tailEnd type="none" w="sm" len="sm"/>
                    </a:lnB>
                    <a:lnTlToBr w="12700" cmpd="sng">
                      <a:noFill/>
                      <a:prstDash val="solid"/>
                    </a:lnTlToBr>
                    <a:lnBlToTr w="12700" cmpd="sng">
                      <a:noFill/>
                      <a:prstDash val="solid"/>
                    </a:lnBlToTr>
                    <a:solidFill>
                      <a:srgbClr val="D6ECD2"/>
                    </a:solidFill>
                  </a:tcPr>
                </a:tc>
              </a:tr>
            </a:tbl>
          </a:graphicData>
        </a:graphic>
      </p:graphicFrame>
      <p:sp>
        <p:nvSpPr>
          <p:cNvPr id="2" name="TextBox 1"/>
          <p:cNvSpPr txBox="1"/>
          <p:nvPr/>
        </p:nvSpPr>
        <p:spPr>
          <a:xfrm>
            <a:off x="499144" y="5516707"/>
            <a:ext cx="4977645" cy="253916"/>
          </a:xfrm>
          <a:prstGeom prst="rect">
            <a:avLst/>
          </a:prstGeom>
          <a:noFill/>
        </p:spPr>
        <p:txBody>
          <a:bodyPr wrap="none" rtlCol="0">
            <a:spAutoFit/>
          </a:bodyPr>
          <a:lstStyle/>
          <a:p>
            <a:r>
              <a:rPr lang="en-US" sz="1050" dirty="0"/>
              <a:t>*In January 2018 Attorney General Jeff sessions rescinded the Cole Memo</a:t>
            </a:r>
          </a:p>
        </p:txBody>
      </p:sp>
    </p:spTree>
    <p:extLst>
      <p:ext uri="{BB962C8B-B14F-4D97-AF65-F5344CB8AC3E}">
        <p14:creationId xmlns:p14="http://schemas.microsoft.com/office/powerpoint/2010/main" val="1330651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23</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9138207"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Proposed Legislation - The SAFE Banking Act</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a:spcBef>
                <a:spcPts val="0"/>
              </a:spcBef>
              <a:buClr>
                <a:srgbClr val="FFFF00"/>
              </a:buClr>
              <a:buSzPts val="1800"/>
              <a:buFont typeface="Wingdings" panose="05000000000000000000" pitchFamily="2" charset="2"/>
              <a:buChar char="ü"/>
            </a:pPr>
            <a:r>
              <a:rPr lang="en-US" b="1" dirty="0">
                <a:solidFill>
                  <a:srgbClr val="FFFF00"/>
                </a:solidFill>
              </a:rPr>
              <a:t>The SAFE Banking Act</a:t>
            </a:r>
            <a:endParaRPr lang="en-US" b="1" dirty="0" smtClean="0">
              <a:solidFill>
                <a:srgbClr val="FFFF00"/>
              </a:solidFill>
            </a:endParaRPr>
          </a:p>
          <a:p>
            <a:pPr marL="857250" lvl="1">
              <a:spcBef>
                <a:spcPts val="0"/>
              </a:spcBef>
              <a:buClr>
                <a:srgbClr val="FFFF00"/>
              </a:buClr>
              <a:buSzPts val="1800"/>
              <a:buFont typeface="Arial" panose="020B0604020202020204" pitchFamily="34" charset="0"/>
              <a:buChar char="•"/>
            </a:pPr>
            <a:r>
              <a:rPr lang="en-US" sz="1400" dirty="0"/>
              <a:t>20 co-sponsors in the Senate. A House version of the bill has 158 co-sponsors. </a:t>
            </a:r>
            <a:endParaRPr lang="en-US" sz="1400" dirty="0" smtClean="0"/>
          </a:p>
          <a:p>
            <a:pPr marL="857250" lvl="1">
              <a:spcBef>
                <a:spcPts val="0"/>
              </a:spcBef>
              <a:buClr>
                <a:srgbClr val="FFFF00"/>
              </a:buClr>
              <a:buSzPts val="1800"/>
              <a:buFont typeface="Arial" panose="020B0604020202020204" pitchFamily="34" charset="0"/>
              <a:buChar char="•"/>
            </a:pPr>
            <a:endParaRPr lang="en-US" sz="1400" dirty="0"/>
          </a:p>
          <a:p>
            <a:pPr marL="857250" lvl="1">
              <a:spcBef>
                <a:spcPts val="0"/>
              </a:spcBef>
              <a:buClr>
                <a:srgbClr val="FFFF00"/>
              </a:buClr>
              <a:buSzPts val="1800"/>
              <a:buFont typeface="Arial" panose="020B0604020202020204" pitchFamily="34" charset="0"/>
              <a:buChar char="•"/>
            </a:pPr>
            <a:r>
              <a:rPr lang="en-US" sz="1400" dirty="0"/>
              <a:t>Legislation would prohibit a federal banking regulator from</a:t>
            </a:r>
            <a:r>
              <a:rPr lang="en-US" sz="1400" dirty="0" smtClean="0"/>
              <a:t>:</a:t>
            </a:r>
          </a:p>
          <a:p>
            <a:pPr marL="857250" lvl="1">
              <a:spcBef>
                <a:spcPts val="0"/>
              </a:spcBef>
              <a:buClr>
                <a:srgbClr val="FFFF00"/>
              </a:buClr>
              <a:buSzPts val="1800"/>
              <a:buFont typeface="Arial" panose="020B0604020202020204" pitchFamily="34" charset="0"/>
              <a:buChar char="•"/>
            </a:pPr>
            <a:endParaRPr lang="en-US" sz="1400" dirty="0"/>
          </a:p>
          <a:p>
            <a:pPr marL="1257300" lvl="2">
              <a:spcBef>
                <a:spcPts val="0"/>
              </a:spcBef>
              <a:buClr>
                <a:srgbClr val="FFFF00"/>
              </a:buClr>
              <a:buSzPts val="1800"/>
              <a:buFont typeface="Arial" panose="020B0604020202020204" pitchFamily="34" charset="0"/>
              <a:buChar char="•"/>
            </a:pPr>
            <a:r>
              <a:rPr lang="en-US" sz="1200" dirty="0"/>
              <a:t>Terminating or limiting the deposit insurance solely because the institution provides financial services to a legitimate marijuana-related business</a:t>
            </a:r>
            <a:r>
              <a:rPr lang="en-US" sz="1200" dirty="0" smtClean="0"/>
              <a:t>;</a:t>
            </a:r>
          </a:p>
          <a:p>
            <a:pPr marL="1257300" lvl="2">
              <a:spcBef>
                <a:spcPts val="0"/>
              </a:spcBef>
              <a:buClr>
                <a:srgbClr val="FFFF00"/>
              </a:buClr>
              <a:buSzPts val="1800"/>
              <a:buFont typeface="Arial" panose="020B0604020202020204" pitchFamily="34" charset="0"/>
              <a:buChar char="•"/>
            </a:pPr>
            <a:endParaRPr lang="en-US" sz="1200" dirty="0"/>
          </a:p>
          <a:p>
            <a:pPr marL="1257300" lvl="2">
              <a:spcBef>
                <a:spcPts val="0"/>
              </a:spcBef>
              <a:buClr>
                <a:srgbClr val="FFFF00"/>
              </a:buClr>
              <a:buSzPts val="1800"/>
              <a:buFont typeface="Arial" panose="020B0604020202020204" pitchFamily="34" charset="0"/>
              <a:buChar char="•"/>
            </a:pPr>
            <a:r>
              <a:rPr lang="en-US" sz="1200" dirty="0"/>
              <a:t>Prohibiting or otherwise discouraging a depository institution from offering financial services to a cannabis business; </a:t>
            </a:r>
          </a:p>
          <a:p>
            <a:pPr marL="1257300" lvl="2">
              <a:spcBef>
                <a:spcPts val="0"/>
              </a:spcBef>
              <a:buClr>
                <a:srgbClr val="FFFF00"/>
              </a:buClr>
              <a:buSzPts val="1800"/>
              <a:buFont typeface="Arial" panose="020B0604020202020204" pitchFamily="34" charset="0"/>
              <a:buChar char="•"/>
            </a:pPr>
            <a:endParaRPr lang="en-US" sz="1200" dirty="0" smtClean="0"/>
          </a:p>
          <a:p>
            <a:pPr marL="1257300" lvl="2">
              <a:spcBef>
                <a:spcPts val="0"/>
              </a:spcBef>
              <a:buClr>
                <a:srgbClr val="FFFF00"/>
              </a:buClr>
              <a:buSzPts val="1800"/>
              <a:buFont typeface="Arial" panose="020B0604020202020204" pitchFamily="34" charset="0"/>
              <a:buChar char="•"/>
            </a:pPr>
            <a:r>
              <a:rPr lang="en-US" sz="1200" dirty="0" smtClean="0"/>
              <a:t>Recommending</a:t>
            </a:r>
            <a:r>
              <a:rPr lang="en-US" sz="1200" dirty="0"/>
              <a:t>, incentivizing, or encouraging a depository institution not to offer financial services to an account holder solely because the account holder is affiliated with a cannabis business; or</a:t>
            </a:r>
          </a:p>
          <a:p>
            <a:pPr marL="1257300" lvl="2">
              <a:spcBef>
                <a:spcPts val="0"/>
              </a:spcBef>
              <a:buClr>
                <a:srgbClr val="FFFF00"/>
              </a:buClr>
              <a:buSzPts val="1800"/>
              <a:buFont typeface="Arial" panose="020B0604020202020204" pitchFamily="34" charset="0"/>
              <a:buChar char="•"/>
            </a:pPr>
            <a:endParaRPr lang="en-US" sz="1200" dirty="0" smtClean="0"/>
          </a:p>
          <a:p>
            <a:pPr marL="1257300" lvl="2">
              <a:spcBef>
                <a:spcPts val="0"/>
              </a:spcBef>
              <a:buClr>
                <a:srgbClr val="FFFF00"/>
              </a:buClr>
              <a:buSzPts val="1800"/>
              <a:buFont typeface="Arial" panose="020B0604020202020204" pitchFamily="34" charset="0"/>
              <a:buChar char="•"/>
            </a:pPr>
            <a:r>
              <a:rPr lang="en-US" sz="1200" dirty="0" smtClean="0"/>
              <a:t>Taking </a:t>
            </a:r>
            <a:r>
              <a:rPr lang="en-US" sz="1200" dirty="0"/>
              <a:t>any adverse or corrective supervisory action on a loan made to a person solely because the person is anyway associated with a legal cannabis enterprise</a:t>
            </a:r>
            <a:r>
              <a:rPr lang="en-US" sz="1200" dirty="0" smtClean="0"/>
              <a:t>.</a:t>
            </a:r>
          </a:p>
          <a:p>
            <a:pPr marL="1257300" lvl="2">
              <a:spcBef>
                <a:spcPts val="0"/>
              </a:spcBef>
              <a:buClr>
                <a:srgbClr val="FFFF00"/>
              </a:buClr>
              <a:buSzPts val="1800"/>
              <a:buFont typeface="Arial" panose="020B0604020202020204" pitchFamily="34" charset="0"/>
              <a:buChar char="•"/>
            </a:pPr>
            <a:endParaRPr lang="en-US" sz="1200" dirty="0"/>
          </a:p>
          <a:p>
            <a:pPr marL="857250" lvl="1">
              <a:spcBef>
                <a:spcPts val="0"/>
              </a:spcBef>
              <a:buClr>
                <a:srgbClr val="FFFF00"/>
              </a:buClr>
              <a:buSzPts val="1800"/>
              <a:buFont typeface="Arial" panose="020B0604020202020204" pitchFamily="34" charset="0"/>
              <a:buChar char="•"/>
            </a:pPr>
            <a:r>
              <a:rPr lang="en-US" sz="1400" b="1" dirty="0"/>
              <a:t>The House Financial Services Committee approved the Act by 45–15 on March 28th, 2019.</a:t>
            </a:r>
            <a:r>
              <a:rPr lang="en-US" sz="1400" dirty="0"/>
              <a:t>  The bill will now move to the House of Representatives.</a:t>
            </a:r>
          </a:p>
        </p:txBody>
      </p:sp>
    </p:spTree>
    <p:extLst>
      <p:ext uri="{BB962C8B-B14F-4D97-AF65-F5344CB8AC3E}">
        <p14:creationId xmlns:p14="http://schemas.microsoft.com/office/powerpoint/2010/main" val="3050334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6" name="Right Triangle 1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24</a:t>
            </a:r>
            <a:endParaRPr lang="en-US" b="1" dirty="0">
              <a:solidFill>
                <a:srgbClr val="FFFF00"/>
              </a:solidFill>
            </a:endParaRPr>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7871835" cy="584775"/>
          </a:xfrm>
          <a:prstGeom prst="rect">
            <a:avLst/>
          </a:prstGeom>
        </p:spPr>
        <p:txBody>
          <a:bodyPr wrap="none">
            <a:spAutoFit/>
          </a:bodyPr>
          <a:lstStyle/>
          <a:p>
            <a:r>
              <a:rPr lang="en-US" sz="3200" b="1" dirty="0">
                <a:latin typeface="Arial" panose="020B0604020202020204" pitchFamily="34" charset="0"/>
                <a:ea typeface="Gadugi" panose="020B0502040204020203" pitchFamily="34" charset="0"/>
                <a:cs typeface="Arial" panose="020B0604020202020204" pitchFamily="34" charset="0"/>
                <a:sym typeface="Maven Pro"/>
              </a:rPr>
              <a:t>Proposed Legislation - The STATES Act</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8" name="Google Shape;127;p22"/>
          <p:cNvSpPr txBox="1">
            <a:spLocks/>
          </p:cNvSpPr>
          <p:nvPr/>
        </p:nvSpPr>
        <p:spPr>
          <a:xfrm>
            <a:off x="738911" y="1387688"/>
            <a:ext cx="10162769" cy="5050259"/>
          </a:xfrm>
          <a:prstGeom prst="rect">
            <a:avLst/>
          </a:prstGeom>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a:spcBef>
                <a:spcPts val="0"/>
              </a:spcBef>
              <a:buClr>
                <a:srgbClr val="FFFF00"/>
              </a:buClr>
              <a:buSzPts val="1800"/>
              <a:buFont typeface="Arial" panose="020B0604020202020204" pitchFamily="34" charset="0"/>
              <a:buChar char="•"/>
            </a:pPr>
            <a:r>
              <a:rPr lang="en-US" sz="1600" dirty="0" smtClean="0"/>
              <a:t>Introduced </a:t>
            </a:r>
            <a:r>
              <a:rPr lang="en-US" sz="1600" dirty="0"/>
              <a:t>by Senators Gardner (D-CO) and Warren (D-Mass) - The bill will Strengthen the Tenth Amendment Through Entrusting States aiming to amend the Controlled Substances Act (CSA) to exempt state-legal marijuana activity from its provisions. </a:t>
            </a:r>
            <a:endParaRPr lang="en-US" sz="1600" dirty="0" smtClean="0"/>
          </a:p>
          <a:p>
            <a:pPr marL="857250" lvl="1">
              <a:spcBef>
                <a:spcPts val="0"/>
              </a:spcBef>
              <a:buClr>
                <a:srgbClr val="FFFF00"/>
              </a:buClr>
              <a:buSzPts val="1800"/>
              <a:buFont typeface="Arial" panose="020B0604020202020204" pitchFamily="34" charset="0"/>
              <a:buChar char="•"/>
            </a:pPr>
            <a:endParaRPr lang="en-US" sz="1400" dirty="0"/>
          </a:p>
          <a:p>
            <a:pPr marL="457200">
              <a:spcBef>
                <a:spcPts val="0"/>
              </a:spcBef>
              <a:buClr>
                <a:srgbClr val="FFFF00"/>
              </a:buClr>
              <a:buSzPts val="1800"/>
              <a:buFont typeface="Arial" panose="020B0604020202020204" pitchFamily="34" charset="0"/>
              <a:buChar char="•"/>
            </a:pPr>
            <a:r>
              <a:rPr lang="en-US" sz="1600" dirty="0"/>
              <a:t>The STATES Act would have 3 basic principles:</a:t>
            </a:r>
            <a:endParaRPr lang="en-US" sz="1600" dirty="0" smtClean="0"/>
          </a:p>
          <a:p>
            <a:pPr marL="857250" lvl="1">
              <a:spcBef>
                <a:spcPts val="0"/>
              </a:spcBef>
              <a:buClr>
                <a:srgbClr val="FFFF00"/>
              </a:buClr>
              <a:buSzPts val="1800"/>
              <a:buFont typeface="Arial" panose="020B0604020202020204" pitchFamily="34" charset="0"/>
              <a:buChar char="•"/>
            </a:pPr>
            <a:endParaRPr lang="en-US" sz="1400" dirty="0"/>
          </a:p>
          <a:p>
            <a:pPr marL="1257300" lvl="2">
              <a:spcBef>
                <a:spcPts val="0"/>
              </a:spcBef>
              <a:buClr>
                <a:srgbClr val="FFFF00"/>
              </a:buClr>
              <a:buSzPts val="1800"/>
              <a:buFont typeface="Arial" panose="020B0604020202020204" pitchFamily="34" charset="0"/>
              <a:buChar char="•"/>
            </a:pPr>
            <a:r>
              <a:rPr lang="en-US" sz="1200" b="1" dirty="0"/>
              <a:t>Risk of Federal Prosecution Removed.  </a:t>
            </a:r>
            <a:r>
              <a:rPr lang="en-US" sz="1200" dirty="0"/>
              <a:t>Exemption from the provisions of the CSA pertaining to cannabis.  US operators in compliance with applicable state laws would no longer be contravening federal laws, thus removing the risk of federal prosecution for illegal activities. </a:t>
            </a:r>
          </a:p>
          <a:p>
            <a:pPr marL="1257300" lvl="2">
              <a:spcBef>
                <a:spcPts val="0"/>
              </a:spcBef>
              <a:buClr>
                <a:srgbClr val="FFFF00"/>
              </a:buClr>
              <a:buSzPts val="1800"/>
              <a:buFont typeface="Arial" panose="020B0604020202020204" pitchFamily="34" charset="0"/>
              <a:buChar char="•"/>
            </a:pPr>
            <a:endParaRPr lang="en-US" sz="1200" dirty="0"/>
          </a:p>
          <a:p>
            <a:pPr marL="1257300" lvl="2">
              <a:spcBef>
                <a:spcPts val="0"/>
              </a:spcBef>
              <a:buClr>
                <a:srgbClr val="FFFF00"/>
              </a:buClr>
              <a:buSzPts val="1800"/>
              <a:buFont typeface="Arial" panose="020B0604020202020204" pitchFamily="34" charset="0"/>
              <a:buChar char="•"/>
            </a:pPr>
            <a:r>
              <a:rPr lang="en-US" sz="1200" b="1" dirty="0"/>
              <a:t>Cannabis Becomes De-facto Legal in Certain States</a:t>
            </a:r>
          </a:p>
          <a:p>
            <a:pPr marL="1257300" lvl="2">
              <a:spcBef>
                <a:spcPts val="0"/>
              </a:spcBef>
              <a:buClr>
                <a:srgbClr val="FFFF00"/>
              </a:buClr>
              <a:buSzPts val="1800"/>
              <a:buFont typeface="Arial" panose="020B0604020202020204" pitchFamily="34" charset="0"/>
              <a:buChar char="•"/>
            </a:pPr>
            <a:endParaRPr lang="en-US" sz="1200" dirty="0"/>
          </a:p>
          <a:p>
            <a:pPr marL="1257300" lvl="2">
              <a:spcBef>
                <a:spcPts val="0"/>
              </a:spcBef>
              <a:buClr>
                <a:srgbClr val="FFFF00"/>
              </a:buClr>
              <a:buSzPts val="1800"/>
              <a:buFont typeface="Arial" panose="020B0604020202020204" pitchFamily="34" charset="0"/>
              <a:buChar char="•"/>
            </a:pPr>
            <a:r>
              <a:rPr lang="en-US" sz="1200" b="1" dirty="0"/>
              <a:t>Increased Banking Access. </a:t>
            </a:r>
            <a:r>
              <a:rPr lang="en-US" sz="1200" dirty="0"/>
              <a:t>The act also specifies that compliant transactions are not trafficking and do not result in proceeds of an unlawful activity. </a:t>
            </a:r>
          </a:p>
          <a:p>
            <a:pPr marL="1257300" lvl="2">
              <a:spcBef>
                <a:spcPts val="0"/>
              </a:spcBef>
              <a:buClr>
                <a:srgbClr val="FFFF00"/>
              </a:buClr>
              <a:buSzPts val="1800"/>
              <a:buFont typeface="Arial" panose="020B0604020202020204" pitchFamily="34" charset="0"/>
              <a:buChar char="•"/>
            </a:pPr>
            <a:endParaRPr lang="en-US" sz="1200" dirty="0" smtClean="0"/>
          </a:p>
        </p:txBody>
      </p:sp>
    </p:spTree>
    <p:extLst>
      <p:ext uri="{BB962C8B-B14F-4D97-AF65-F5344CB8AC3E}">
        <p14:creationId xmlns:p14="http://schemas.microsoft.com/office/powerpoint/2010/main" val="3179871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3" name="Rectangle 2"/>
          <p:cNvSpPr/>
          <p:nvPr/>
        </p:nvSpPr>
        <p:spPr>
          <a:xfrm>
            <a:off x="729817" y="224534"/>
            <a:ext cx="3369833"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The Opportunity</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11" name="Rectangle 10"/>
          <p:cNvSpPr/>
          <p:nvPr/>
        </p:nvSpPr>
        <p:spPr>
          <a:xfrm>
            <a:off x="624046" y="310315"/>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06" name="Freeform 205"/>
          <p:cNvSpPr/>
          <p:nvPr/>
        </p:nvSpPr>
        <p:spPr>
          <a:xfrm>
            <a:off x="2389446" y="1306465"/>
            <a:ext cx="3916979" cy="51973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rgbClr val="64B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u="sng" dirty="0" smtClean="0"/>
              <a:t>     </a:t>
            </a:r>
            <a:endParaRPr lang="en-US" u="sng" dirty="0"/>
          </a:p>
        </p:txBody>
      </p:sp>
      <p:sp>
        <p:nvSpPr>
          <p:cNvPr id="207" name="Oval 206"/>
          <p:cNvSpPr/>
          <p:nvPr/>
        </p:nvSpPr>
        <p:spPr>
          <a:xfrm>
            <a:off x="5813474" y="1363183"/>
            <a:ext cx="411246" cy="396642"/>
          </a:xfrm>
          <a:prstGeom prst="ellips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2515035" y="1391367"/>
            <a:ext cx="2757486" cy="369332"/>
          </a:xfrm>
          <a:prstGeom prst="rect">
            <a:avLst/>
          </a:prstGeom>
        </p:spPr>
        <p:txBody>
          <a:bodyPr wrap="none">
            <a:spAutoFit/>
          </a:bodyPr>
          <a:lstStyle/>
          <a:p>
            <a:pPr lvl="0"/>
            <a:r>
              <a:rPr lang="en-US" dirty="0" smtClean="0"/>
              <a:t>Robust Industry Growth</a:t>
            </a:r>
            <a:endParaRPr lang="en-US" dirty="0"/>
          </a:p>
        </p:txBody>
      </p:sp>
      <p:sp>
        <p:nvSpPr>
          <p:cNvPr id="6" name="Rectangle 5"/>
          <p:cNvSpPr/>
          <p:nvPr/>
        </p:nvSpPr>
        <p:spPr>
          <a:xfrm>
            <a:off x="2523198" y="1841937"/>
            <a:ext cx="8093875" cy="830997"/>
          </a:xfrm>
          <a:prstGeom prst="rect">
            <a:avLst/>
          </a:prstGeom>
        </p:spPr>
        <p:txBody>
          <a:bodyPr wrap="square">
            <a:spAutoFit/>
          </a:bodyPr>
          <a:lstStyle/>
          <a:p>
            <a:pPr lvl="0">
              <a:spcBef>
                <a:spcPts val="1000"/>
              </a:spcBef>
            </a:pPr>
            <a:r>
              <a:rPr lang="en-US" sz="1600" dirty="0" smtClean="0"/>
              <a:t>According to ArcView Research, the legal cannabis market in North America is expected to grow approximately 22% per year, to approximately $25 billion over the next 5 years.  California is expected to represent the majority of that growth.  </a:t>
            </a:r>
            <a:endParaRPr lang="en-US" sz="1600" dirty="0"/>
          </a:p>
        </p:txBody>
      </p:sp>
      <p:sp>
        <p:nvSpPr>
          <p:cNvPr id="208" name="Freeform 207"/>
          <p:cNvSpPr/>
          <p:nvPr/>
        </p:nvSpPr>
        <p:spPr>
          <a:xfrm>
            <a:off x="2366819" y="2695511"/>
            <a:ext cx="4392009" cy="582760"/>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rgbClr val="64B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u="sng" dirty="0" smtClean="0"/>
              <a:t>     </a:t>
            </a:r>
            <a:endParaRPr lang="en-US" u="sng" dirty="0"/>
          </a:p>
        </p:txBody>
      </p:sp>
      <p:sp>
        <p:nvSpPr>
          <p:cNvPr id="209" name="Oval 208"/>
          <p:cNvSpPr/>
          <p:nvPr/>
        </p:nvSpPr>
        <p:spPr>
          <a:xfrm>
            <a:off x="6227666" y="2755638"/>
            <a:ext cx="461120" cy="444745"/>
          </a:xfrm>
          <a:prstGeom prst="ellips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p:cNvSpPr/>
          <p:nvPr/>
        </p:nvSpPr>
        <p:spPr>
          <a:xfrm>
            <a:off x="2524098" y="2781895"/>
            <a:ext cx="3677610" cy="380425"/>
          </a:xfrm>
          <a:prstGeom prst="rect">
            <a:avLst/>
          </a:prstGeom>
        </p:spPr>
        <p:txBody>
          <a:bodyPr wrap="none">
            <a:spAutoFit/>
          </a:bodyPr>
          <a:lstStyle/>
          <a:p>
            <a:pPr lvl="0">
              <a:lnSpc>
                <a:spcPct val="114000"/>
              </a:lnSpc>
              <a:spcBef>
                <a:spcPts val="1000"/>
              </a:spcBef>
            </a:pPr>
            <a:r>
              <a:rPr lang="en-US" dirty="0" smtClean="0"/>
              <a:t>Lack of Financing Infrastructure</a:t>
            </a:r>
            <a:endParaRPr lang="en-US" dirty="0"/>
          </a:p>
        </p:txBody>
      </p:sp>
      <p:sp>
        <p:nvSpPr>
          <p:cNvPr id="211" name="Rectangle 210"/>
          <p:cNvSpPr/>
          <p:nvPr/>
        </p:nvSpPr>
        <p:spPr>
          <a:xfrm>
            <a:off x="2554846" y="3313263"/>
            <a:ext cx="8293591" cy="373051"/>
          </a:xfrm>
          <a:prstGeom prst="rect">
            <a:avLst/>
          </a:prstGeom>
        </p:spPr>
        <p:txBody>
          <a:bodyPr wrap="square">
            <a:spAutoFit/>
          </a:bodyPr>
          <a:lstStyle/>
          <a:p>
            <a:pPr lvl="0">
              <a:lnSpc>
                <a:spcPct val="114000"/>
              </a:lnSpc>
              <a:spcBef>
                <a:spcPts val="1000"/>
              </a:spcBef>
            </a:pPr>
            <a:r>
              <a:rPr lang="en-US" sz="1600" dirty="0" smtClean="0"/>
              <a:t>Traditional forms of financial capital are not yet available to the industry.</a:t>
            </a:r>
            <a:endParaRPr lang="en-US" sz="1600" dirty="0"/>
          </a:p>
        </p:txBody>
      </p:sp>
      <p:sp>
        <p:nvSpPr>
          <p:cNvPr id="212" name="Freeform 211"/>
          <p:cNvSpPr/>
          <p:nvPr/>
        </p:nvSpPr>
        <p:spPr>
          <a:xfrm>
            <a:off x="2433456" y="3745295"/>
            <a:ext cx="5537173" cy="734708"/>
          </a:xfrm>
          <a:custGeom>
            <a:avLst/>
            <a:gdLst>
              <a:gd name="connsiteX0" fmla="*/ 0 w 7838423"/>
              <a:gd name="connsiteY0" fmla="*/ 0 h 1078344"/>
              <a:gd name="connsiteX1" fmla="*/ 6843341 w 7838423"/>
              <a:gd name="connsiteY1" fmla="*/ 0 h 1078344"/>
              <a:gd name="connsiteX2" fmla="*/ 7112282 w 7838423"/>
              <a:gd name="connsiteY2" fmla="*/ 0 h 1078344"/>
              <a:gd name="connsiteX3" fmla="*/ 7340882 w 7838423"/>
              <a:gd name="connsiteY3" fmla="*/ 0 h 1078344"/>
              <a:gd name="connsiteX4" fmla="*/ 7838423 w 7838423"/>
              <a:gd name="connsiteY4" fmla="*/ 539172 h 1078344"/>
              <a:gd name="connsiteX5" fmla="*/ 7340882 w 7838423"/>
              <a:gd name="connsiteY5" fmla="*/ 1078344 h 1078344"/>
              <a:gd name="connsiteX6" fmla="*/ 6843341 w 7838423"/>
              <a:gd name="connsiteY6" fmla="*/ 1078343 h 1078344"/>
              <a:gd name="connsiteX7" fmla="*/ 0 w 7838423"/>
              <a:gd name="connsiteY7" fmla="*/ 1078343 h 1078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838423" h="1078344">
                <a:moveTo>
                  <a:pt x="0" y="0"/>
                </a:moveTo>
                <a:lnTo>
                  <a:pt x="6843341" y="0"/>
                </a:lnTo>
                <a:lnTo>
                  <a:pt x="7112282" y="0"/>
                </a:lnTo>
                <a:lnTo>
                  <a:pt x="7340882" y="0"/>
                </a:lnTo>
                <a:cubicBezTo>
                  <a:pt x="7615666" y="0"/>
                  <a:pt x="7838423" y="241396"/>
                  <a:pt x="7838423" y="539172"/>
                </a:cubicBezTo>
                <a:cubicBezTo>
                  <a:pt x="7838423" y="836948"/>
                  <a:pt x="7615666" y="1078344"/>
                  <a:pt x="7340882" y="1078344"/>
                </a:cubicBezTo>
                <a:lnTo>
                  <a:pt x="6843341" y="1078343"/>
                </a:lnTo>
                <a:lnTo>
                  <a:pt x="0" y="1078343"/>
                </a:lnTo>
                <a:close/>
              </a:path>
            </a:pathLst>
          </a:custGeom>
          <a:solidFill>
            <a:srgbClr val="64BE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u="sng" dirty="0" smtClean="0"/>
              <a:t>     </a:t>
            </a:r>
            <a:endParaRPr lang="en-US" u="sng" dirty="0"/>
          </a:p>
        </p:txBody>
      </p:sp>
      <p:sp>
        <p:nvSpPr>
          <p:cNvPr id="213" name="Oval 212"/>
          <p:cNvSpPr/>
          <p:nvPr/>
        </p:nvSpPr>
        <p:spPr>
          <a:xfrm>
            <a:off x="7299802" y="3827363"/>
            <a:ext cx="581352" cy="560707"/>
          </a:xfrm>
          <a:prstGeom prst="ellipse">
            <a:avLst/>
          </a:prstGeom>
          <a:solidFill>
            <a:schemeClr val="tx1"/>
          </a:solidFill>
          <a:ln>
            <a:noFill/>
          </a:ln>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p:cNvSpPr/>
          <p:nvPr/>
        </p:nvSpPr>
        <p:spPr>
          <a:xfrm>
            <a:off x="2510095" y="3922264"/>
            <a:ext cx="4706738" cy="380425"/>
          </a:xfrm>
          <a:prstGeom prst="rect">
            <a:avLst/>
          </a:prstGeom>
        </p:spPr>
        <p:txBody>
          <a:bodyPr wrap="none">
            <a:spAutoFit/>
          </a:bodyPr>
          <a:lstStyle/>
          <a:p>
            <a:pPr lvl="0">
              <a:lnSpc>
                <a:spcPct val="114000"/>
              </a:lnSpc>
              <a:spcBef>
                <a:spcPts val="1000"/>
              </a:spcBef>
              <a:buClr>
                <a:schemeClr val="dk1"/>
              </a:buClr>
              <a:buSzPts val="1100"/>
            </a:pPr>
            <a:r>
              <a:rPr lang="en-US" dirty="0" smtClean="0"/>
              <a:t>Opportunity for Working Capital Lending</a:t>
            </a:r>
            <a:endParaRPr lang="en-US" dirty="0"/>
          </a:p>
        </p:txBody>
      </p:sp>
      <p:sp>
        <p:nvSpPr>
          <p:cNvPr id="215" name="Rectangle 214"/>
          <p:cNvSpPr/>
          <p:nvPr/>
        </p:nvSpPr>
        <p:spPr>
          <a:xfrm>
            <a:off x="2529973" y="4539667"/>
            <a:ext cx="8293591" cy="653769"/>
          </a:xfrm>
          <a:prstGeom prst="rect">
            <a:avLst/>
          </a:prstGeom>
        </p:spPr>
        <p:txBody>
          <a:bodyPr wrap="square">
            <a:spAutoFit/>
          </a:bodyPr>
          <a:lstStyle/>
          <a:p>
            <a:pPr lvl="0">
              <a:lnSpc>
                <a:spcPct val="114000"/>
              </a:lnSpc>
              <a:spcBef>
                <a:spcPts val="1000"/>
              </a:spcBef>
              <a:buClr>
                <a:schemeClr val="dk1"/>
              </a:buClr>
              <a:buSzPts val="1100"/>
            </a:pPr>
            <a:r>
              <a:rPr lang="en-US" sz="1600" dirty="0" smtClean="0"/>
              <a:t>$25BN California Market by 2026*.  Working capital is approximately </a:t>
            </a:r>
            <a:r>
              <a:rPr lang="en-US" sz="1600" b="1" dirty="0" smtClean="0"/>
              <a:t>15%</a:t>
            </a:r>
            <a:r>
              <a:rPr lang="en-US" sz="1600" dirty="0" smtClean="0"/>
              <a:t> of revenue = </a:t>
            </a:r>
            <a:r>
              <a:rPr lang="en-US" sz="1600" b="1" dirty="0" smtClean="0"/>
              <a:t>$3.75BN market opportunity</a:t>
            </a:r>
            <a:r>
              <a:rPr lang="en-US" sz="1600" dirty="0" smtClean="0"/>
              <a:t>**</a:t>
            </a:r>
            <a:r>
              <a:rPr lang="en-US" sz="1600" b="1" dirty="0" smtClean="0"/>
              <a:t>.</a:t>
            </a:r>
            <a:endParaRPr lang="en-US" sz="1600" b="1" dirty="0"/>
          </a:p>
        </p:txBody>
      </p:sp>
      <p:grpSp>
        <p:nvGrpSpPr>
          <p:cNvPr id="193" name="Group 192"/>
          <p:cNvGrpSpPr/>
          <p:nvPr/>
        </p:nvGrpSpPr>
        <p:grpSpPr>
          <a:xfrm>
            <a:off x="548347" y="1109618"/>
            <a:ext cx="2085217" cy="4144399"/>
            <a:chOff x="1820863" y="876300"/>
            <a:chExt cx="3744913" cy="5559425"/>
          </a:xfrm>
          <a:effectLst>
            <a:reflection blurRad="6350" stA="52000" endA="300" endPos="35000" dir="5400000" sy="-100000" algn="bl" rotWithShape="0"/>
          </a:effectLst>
          <a:scene3d>
            <a:camera prst="perspectiveRight">
              <a:rot lat="0" lon="19799998" rev="0"/>
            </a:camera>
            <a:lightRig rig="threePt" dir="t"/>
          </a:scene3d>
        </p:grpSpPr>
        <p:grpSp>
          <p:nvGrpSpPr>
            <p:cNvPr id="194" name="Group 4"/>
            <p:cNvGrpSpPr>
              <a:grpSpLocks noChangeAspect="1"/>
            </p:cNvGrpSpPr>
            <p:nvPr/>
          </p:nvGrpSpPr>
          <p:grpSpPr bwMode="auto">
            <a:xfrm>
              <a:off x="1820863" y="876300"/>
              <a:ext cx="3744913" cy="5559425"/>
              <a:chOff x="1147" y="552"/>
              <a:chExt cx="2359" cy="3502"/>
            </a:xfrm>
          </p:grpSpPr>
          <p:sp>
            <p:nvSpPr>
              <p:cNvPr id="202" name="Freeform 5"/>
              <p:cNvSpPr>
                <a:spLocks/>
              </p:cNvSpPr>
              <p:nvPr/>
            </p:nvSpPr>
            <p:spPr bwMode="auto">
              <a:xfrm>
                <a:off x="1147" y="552"/>
                <a:ext cx="2359" cy="3502"/>
              </a:xfrm>
              <a:custGeom>
                <a:avLst/>
                <a:gdLst>
                  <a:gd name="T0" fmla="*/ 112 w 1528"/>
                  <a:gd name="T1" fmla="*/ 0 h 2269"/>
                  <a:gd name="T2" fmla="*/ 1416 w 1528"/>
                  <a:gd name="T3" fmla="*/ 0 h 2269"/>
                  <a:gd name="T4" fmla="*/ 1528 w 1528"/>
                  <a:gd name="T5" fmla="*/ 112 h 2269"/>
                  <a:gd name="T6" fmla="*/ 1528 w 1528"/>
                  <a:gd name="T7" fmla="*/ 2157 h 2269"/>
                  <a:gd name="T8" fmla="*/ 1416 w 1528"/>
                  <a:gd name="T9" fmla="*/ 2269 h 2269"/>
                  <a:gd name="T10" fmla="*/ 112 w 1528"/>
                  <a:gd name="T11" fmla="*/ 2269 h 2269"/>
                  <a:gd name="T12" fmla="*/ 0 w 1528"/>
                  <a:gd name="T13" fmla="*/ 2157 h 2269"/>
                  <a:gd name="T14" fmla="*/ 0 w 1528"/>
                  <a:gd name="T15" fmla="*/ 112 h 2269"/>
                  <a:gd name="T16" fmla="*/ 112 w 1528"/>
                  <a:gd name="T17" fmla="*/ 0 h 2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28" h="2269">
                    <a:moveTo>
                      <a:pt x="112" y="0"/>
                    </a:moveTo>
                    <a:cubicBezTo>
                      <a:pt x="1416" y="0"/>
                      <a:pt x="1416" y="0"/>
                      <a:pt x="1416" y="0"/>
                    </a:cubicBezTo>
                    <a:cubicBezTo>
                      <a:pt x="1477" y="0"/>
                      <a:pt x="1528" y="50"/>
                      <a:pt x="1528" y="112"/>
                    </a:cubicBezTo>
                    <a:cubicBezTo>
                      <a:pt x="1528" y="2157"/>
                      <a:pt x="1528" y="2157"/>
                      <a:pt x="1528" y="2157"/>
                    </a:cubicBezTo>
                    <a:cubicBezTo>
                      <a:pt x="1528" y="2218"/>
                      <a:pt x="1477" y="2269"/>
                      <a:pt x="1416" y="2269"/>
                    </a:cubicBezTo>
                    <a:cubicBezTo>
                      <a:pt x="112" y="2269"/>
                      <a:pt x="112" y="2269"/>
                      <a:pt x="112" y="2269"/>
                    </a:cubicBezTo>
                    <a:cubicBezTo>
                      <a:pt x="50" y="2269"/>
                      <a:pt x="0" y="2218"/>
                      <a:pt x="0" y="2157"/>
                    </a:cubicBezTo>
                    <a:cubicBezTo>
                      <a:pt x="0" y="112"/>
                      <a:pt x="0" y="112"/>
                      <a:pt x="0" y="112"/>
                    </a:cubicBezTo>
                    <a:cubicBezTo>
                      <a:pt x="0" y="50"/>
                      <a:pt x="50" y="0"/>
                      <a:pt x="112" y="0"/>
                    </a:cubicBezTo>
                    <a:close/>
                  </a:path>
                </a:pathLst>
              </a:custGeom>
              <a:solidFill>
                <a:schemeClr val="tx1">
                  <a:lumMod val="85000"/>
                  <a:lumOff val="15000"/>
                </a:schemeClr>
              </a:solidFill>
              <a:ln>
                <a:noFill/>
              </a:ln>
              <a:sp3d extrusionH="146050" prstMaterial="metal">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Freeform 6"/>
              <p:cNvSpPr>
                <a:spLocks/>
              </p:cNvSpPr>
              <p:nvPr/>
            </p:nvSpPr>
            <p:spPr bwMode="auto">
              <a:xfrm>
                <a:off x="1264" y="890"/>
                <a:ext cx="2125" cy="2821"/>
              </a:xfrm>
              <a:custGeom>
                <a:avLst/>
                <a:gdLst>
                  <a:gd name="T0" fmla="*/ 4 w 1376"/>
                  <a:gd name="T1" fmla="*/ 0 h 1828"/>
                  <a:gd name="T2" fmla="*/ 1372 w 1376"/>
                  <a:gd name="T3" fmla="*/ 0 h 1828"/>
                  <a:gd name="T4" fmla="*/ 1376 w 1376"/>
                  <a:gd name="T5" fmla="*/ 4 h 1828"/>
                  <a:gd name="T6" fmla="*/ 1376 w 1376"/>
                  <a:gd name="T7" fmla="*/ 1824 h 1828"/>
                  <a:gd name="T8" fmla="*/ 1372 w 1376"/>
                  <a:gd name="T9" fmla="*/ 1828 h 1828"/>
                  <a:gd name="T10" fmla="*/ 4 w 1376"/>
                  <a:gd name="T11" fmla="*/ 1828 h 1828"/>
                  <a:gd name="T12" fmla="*/ 0 w 1376"/>
                  <a:gd name="T13" fmla="*/ 1824 h 1828"/>
                  <a:gd name="T14" fmla="*/ 0 w 1376"/>
                  <a:gd name="T15" fmla="*/ 4 h 1828"/>
                  <a:gd name="T16" fmla="*/ 4 w 1376"/>
                  <a:gd name="T17" fmla="*/ 0 h 1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76" h="1828">
                    <a:moveTo>
                      <a:pt x="4" y="0"/>
                    </a:moveTo>
                    <a:cubicBezTo>
                      <a:pt x="1372" y="0"/>
                      <a:pt x="1372" y="0"/>
                      <a:pt x="1372" y="0"/>
                    </a:cubicBezTo>
                    <a:cubicBezTo>
                      <a:pt x="1374" y="0"/>
                      <a:pt x="1376" y="2"/>
                      <a:pt x="1376" y="4"/>
                    </a:cubicBezTo>
                    <a:cubicBezTo>
                      <a:pt x="1376" y="1824"/>
                      <a:pt x="1376" y="1824"/>
                      <a:pt x="1376" y="1824"/>
                    </a:cubicBezTo>
                    <a:cubicBezTo>
                      <a:pt x="1376" y="1826"/>
                      <a:pt x="1374" y="1828"/>
                      <a:pt x="1372" y="1828"/>
                    </a:cubicBezTo>
                    <a:cubicBezTo>
                      <a:pt x="4" y="1828"/>
                      <a:pt x="4" y="1828"/>
                      <a:pt x="4" y="1828"/>
                    </a:cubicBezTo>
                    <a:cubicBezTo>
                      <a:pt x="2" y="1828"/>
                      <a:pt x="0" y="1826"/>
                      <a:pt x="0" y="1824"/>
                    </a:cubicBezTo>
                    <a:cubicBezTo>
                      <a:pt x="0" y="4"/>
                      <a:pt x="0" y="4"/>
                      <a:pt x="0" y="4"/>
                    </a:cubicBezTo>
                    <a:cubicBezTo>
                      <a:pt x="0" y="2"/>
                      <a:pt x="2" y="0"/>
                      <a:pt x="4" y="0"/>
                    </a:cubicBezTo>
                    <a:close/>
                  </a:path>
                </a:pathLst>
              </a:custGeom>
              <a:solidFill>
                <a:srgbClr val="FFFFFF"/>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7"/>
              <p:cNvSpPr>
                <a:spLocks noChangeArrowheads="1"/>
              </p:cNvSpPr>
              <p:nvPr/>
            </p:nvSpPr>
            <p:spPr bwMode="auto">
              <a:xfrm>
                <a:off x="2238" y="3797"/>
                <a:ext cx="176" cy="175"/>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8"/>
              <p:cNvSpPr>
                <a:spLocks noChangeArrowheads="1"/>
              </p:cNvSpPr>
              <p:nvPr/>
            </p:nvSpPr>
            <p:spPr bwMode="auto">
              <a:xfrm>
                <a:off x="2305" y="717"/>
                <a:ext cx="43" cy="43"/>
              </a:xfrm>
              <a:prstGeom prst="ellipse">
                <a:avLst/>
              </a:prstGeom>
              <a:solidFill>
                <a:schemeClr val="bg1"/>
              </a:solidFill>
              <a:ln>
                <a:noFill/>
              </a:ln>
              <a:sp3d extrusionH="146050">
                <a:bevelB w="215900" prst="angle"/>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95" name="Group 194"/>
            <p:cNvGrpSpPr/>
            <p:nvPr/>
          </p:nvGrpSpPr>
          <p:grpSpPr>
            <a:xfrm>
              <a:off x="2006601" y="1412875"/>
              <a:ext cx="3373438" cy="4478338"/>
              <a:chOff x="2006601" y="1412875"/>
              <a:chExt cx="3373438" cy="4359465"/>
            </a:xfrm>
          </p:grpSpPr>
          <p:sp>
            <p:nvSpPr>
              <p:cNvPr id="199" name="Rectangle 198"/>
              <p:cNvSpPr/>
              <p:nvPr/>
            </p:nvSpPr>
            <p:spPr>
              <a:xfrm>
                <a:off x="2006601" y="1412875"/>
                <a:ext cx="3373438" cy="1453155"/>
              </a:xfrm>
              <a:prstGeom prst="rect">
                <a:avLst/>
              </a:prstGeom>
              <a:solidFill>
                <a:schemeClr val="tx1">
                  <a:lumMod val="8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p:cNvSpPr/>
              <p:nvPr/>
            </p:nvSpPr>
            <p:spPr>
              <a:xfrm>
                <a:off x="2006601" y="2866030"/>
                <a:ext cx="3373438" cy="1453155"/>
              </a:xfrm>
              <a:prstGeom prst="rect">
                <a:avLst/>
              </a:prstGeom>
              <a:solidFill>
                <a:schemeClr val="tx1">
                  <a:lumMod val="8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p:cNvSpPr/>
              <p:nvPr/>
            </p:nvSpPr>
            <p:spPr>
              <a:xfrm>
                <a:off x="2006601" y="4319185"/>
                <a:ext cx="3373438" cy="1453155"/>
              </a:xfrm>
              <a:prstGeom prst="rect">
                <a:avLst/>
              </a:prstGeom>
              <a:solidFill>
                <a:schemeClr val="tx1">
                  <a:lumMod val="85000"/>
                </a:schemeClr>
              </a:solidFill>
              <a:ln>
                <a:noFill/>
              </a:ln>
              <a:sp3d extrusionH="146050">
                <a:bevelB w="21590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16" name="Rectangle 215"/>
          <p:cNvSpPr/>
          <p:nvPr/>
        </p:nvSpPr>
        <p:spPr>
          <a:xfrm>
            <a:off x="2363887" y="5250407"/>
            <a:ext cx="9638085" cy="615553"/>
          </a:xfrm>
          <a:prstGeom prst="rect">
            <a:avLst/>
          </a:prstGeom>
        </p:spPr>
        <p:txBody>
          <a:bodyPr wrap="square">
            <a:spAutoFit/>
          </a:bodyPr>
          <a:lstStyle/>
          <a:p>
            <a:pPr lvl="0"/>
            <a:r>
              <a:rPr lang="en-US" sz="1700" b="1" i="1" dirty="0" smtClean="0"/>
              <a:t>Asset Based Financing Provides Immediate Short Term Working Capital To Enable The </a:t>
            </a:r>
          </a:p>
          <a:p>
            <a:pPr lvl="0"/>
            <a:r>
              <a:rPr lang="en-US" sz="1700" b="1" i="1" dirty="0" smtClean="0"/>
              <a:t>Continuation of Profitable Revenue Growth </a:t>
            </a:r>
            <a:endParaRPr lang="en-US" sz="1700" b="1" i="1" dirty="0"/>
          </a:p>
        </p:txBody>
      </p:sp>
      <p:sp>
        <p:nvSpPr>
          <p:cNvPr id="217" name="Rectangle 216"/>
          <p:cNvSpPr/>
          <p:nvPr/>
        </p:nvSpPr>
        <p:spPr>
          <a:xfrm>
            <a:off x="2338388" y="5918356"/>
            <a:ext cx="8840685" cy="276999"/>
          </a:xfrm>
          <a:prstGeom prst="rect">
            <a:avLst/>
          </a:prstGeom>
        </p:spPr>
        <p:txBody>
          <a:bodyPr wrap="square">
            <a:spAutoFit/>
          </a:bodyPr>
          <a:lstStyle/>
          <a:p>
            <a:pPr lvl="0"/>
            <a:r>
              <a:rPr lang="en-US" sz="1200" b="1" i="1" dirty="0" smtClean="0">
                <a:solidFill>
                  <a:schemeClr val="bg1"/>
                </a:solidFill>
              </a:rPr>
              <a:t>*CFN Media Group Estimates   **Marin Financing Estimates</a:t>
            </a:r>
            <a:endParaRPr lang="en-US" sz="1200" b="1" i="1" dirty="0">
              <a:solidFill>
                <a:schemeClr val="bg1"/>
              </a:solidFill>
            </a:endParaRPr>
          </a:p>
        </p:txBody>
      </p:sp>
      <p:sp>
        <p:nvSpPr>
          <p:cNvPr id="218" name="Rectangle 217"/>
          <p:cNvSpPr/>
          <p:nvPr/>
        </p:nvSpPr>
        <p:spPr>
          <a:xfrm>
            <a:off x="5861842" y="1381943"/>
            <a:ext cx="314509" cy="369332"/>
          </a:xfrm>
          <a:prstGeom prst="rect">
            <a:avLst/>
          </a:prstGeom>
        </p:spPr>
        <p:txBody>
          <a:bodyPr wrap="none">
            <a:spAutoFit/>
          </a:bodyPr>
          <a:lstStyle/>
          <a:p>
            <a:r>
              <a:rPr lang="en-US" b="1" dirty="0" smtClean="0">
                <a:solidFill>
                  <a:srgbClr val="64BE52"/>
                </a:solidFill>
              </a:rPr>
              <a:t>1</a:t>
            </a:r>
            <a:endParaRPr lang="en-US" b="1" dirty="0">
              <a:solidFill>
                <a:srgbClr val="64BE52"/>
              </a:solidFill>
            </a:endParaRPr>
          </a:p>
        </p:txBody>
      </p:sp>
      <p:sp>
        <p:nvSpPr>
          <p:cNvPr id="219" name="Rectangle 218"/>
          <p:cNvSpPr/>
          <p:nvPr/>
        </p:nvSpPr>
        <p:spPr>
          <a:xfrm>
            <a:off x="6297681" y="2793999"/>
            <a:ext cx="314509" cy="369332"/>
          </a:xfrm>
          <a:prstGeom prst="rect">
            <a:avLst/>
          </a:prstGeom>
        </p:spPr>
        <p:txBody>
          <a:bodyPr wrap="none">
            <a:spAutoFit/>
          </a:bodyPr>
          <a:lstStyle/>
          <a:p>
            <a:pPr algn="ctr"/>
            <a:r>
              <a:rPr lang="en-US" b="1" dirty="0" smtClean="0">
                <a:solidFill>
                  <a:srgbClr val="64BE52"/>
                </a:solidFill>
              </a:rPr>
              <a:t>2</a:t>
            </a:r>
            <a:endParaRPr lang="en-US" b="1" dirty="0">
              <a:solidFill>
                <a:srgbClr val="64BE52"/>
              </a:solidFill>
            </a:endParaRPr>
          </a:p>
        </p:txBody>
      </p:sp>
      <p:sp>
        <p:nvSpPr>
          <p:cNvPr id="220" name="Rectangle 219"/>
          <p:cNvSpPr/>
          <p:nvPr/>
        </p:nvSpPr>
        <p:spPr>
          <a:xfrm>
            <a:off x="7431355" y="3928869"/>
            <a:ext cx="314509" cy="369332"/>
          </a:xfrm>
          <a:prstGeom prst="rect">
            <a:avLst/>
          </a:prstGeom>
        </p:spPr>
        <p:txBody>
          <a:bodyPr wrap="none">
            <a:spAutoFit/>
          </a:bodyPr>
          <a:lstStyle/>
          <a:p>
            <a:pPr algn="ctr"/>
            <a:r>
              <a:rPr lang="en-US" b="1" dirty="0" smtClean="0">
                <a:solidFill>
                  <a:srgbClr val="64BE52"/>
                </a:solidFill>
              </a:rPr>
              <a:t>3</a:t>
            </a:r>
            <a:endParaRPr lang="en-US" b="1" dirty="0">
              <a:solidFill>
                <a:srgbClr val="64BE52"/>
              </a:solidFill>
            </a:endParaRPr>
          </a:p>
        </p:txBody>
      </p:sp>
      <p:sp>
        <p:nvSpPr>
          <p:cNvPr id="266" name="Right Triangle 265"/>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3</a:t>
            </a:r>
            <a:endParaRPr lang="en-US" b="1" dirty="0">
              <a:solidFill>
                <a:srgbClr val="FFFF0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06" y="1330329"/>
            <a:ext cx="1891067" cy="3711534"/>
          </a:xfrm>
          <a:prstGeom prst="rect">
            <a:avLst/>
          </a:prstGeom>
        </p:spPr>
      </p:pic>
    </p:spTree>
    <p:extLst>
      <p:ext uri="{BB962C8B-B14F-4D97-AF65-F5344CB8AC3E}">
        <p14:creationId xmlns:p14="http://schemas.microsoft.com/office/powerpoint/2010/main" val="18939740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cxnSp>
        <p:nvCxnSpPr>
          <p:cNvPr id="202" name="Elbow Connector 201"/>
          <p:cNvCxnSpPr/>
          <p:nvPr/>
        </p:nvCxnSpPr>
        <p:spPr>
          <a:xfrm>
            <a:off x="3848477" y="3180322"/>
            <a:ext cx="491512" cy="228330"/>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Rectangle 1"/>
          <p:cNvSpPr/>
          <p:nvPr/>
        </p:nvSpPr>
        <p:spPr>
          <a:xfrm>
            <a:off x="902960" y="1391672"/>
            <a:ext cx="2225289" cy="338554"/>
          </a:xfrm>
          <a:prstGeom prst="rect">
            <a:avLst/>
          </a:prstGeom>
        </p:spPr>
        <p:txBody>
          <a:bodyPr wrap="none">
            <a:spAutoFit/>
          </a:bodyPr>
          <a:lstStyle/>
          <a:p>
            <a:r>
              <a:rPr lang="en" sz="1600" b="1" dirty="0" smtClean="0">
                <a:solidFill>
                  <a:srgbClr val="FFFF00"/>
                </a:solidFill>
              </a:rPr>
              <a:t>1. Fast Industry Grow</a:t>
            </a:r>
            <a:endParaRPr lang="en-US" sz="1600" dirty="0">
              <a:solidFill>
                <a:srgbClr val="FFFF00"/>
              </a:solidFill>
            </a:endParaRPr>
          </a:p>
        </p:txBody>
      </p:sp>
      <p:sp>
        <p:nvSpPr>
          <p:cNvPr id="6" name="Rectangle 5"/>
          <p:cNvSpPr/>
          <p:nvPr/>
        </p:nvSpPr>
        <p:spPr>
          <a:xfrm>
            <a:off x="925648" y="1720202"/>
            <a:ext cx="3404402" cy="954107"/>
          </a:xfrm>
          <a:prstGeom prst="rect">
            <a:avLst/>
          </a:prstGeom>
        </p:spPr>
        <p:txBody>
          <a:bodyPr wrap="square">
            <a:spAutoFit/>
          </a:bodyPr>
          <a:lstStyle/>
          <a:p>
            <a:r>
              <a:rPr lang="en" sz="1400" dirty="0" smtClean="0"/>
              <a:t>Cannabis is one of the fastest growing industries in the US.  The industry is expected to grow 20%+ according to Arcview Research</a:t>
            </a:r>
            <a:endParaRPr lang="en-US" sz="1400" dirty="0"/>
          </a:p>
        </p:txBody>
      </p:sp>
      <p:sp>
        <p:nvSpPr>
          <p:cNvPr id="206" name="Rectangle 205"/>
          <p:cNvSpPr/>
          <p:nvPr/>
        </p:nvSpPr>
        <p:spPr>
          <a:xfrm>
            <a:off x="8350267" y="1385148"/>
            <a:ext cx="2411238" cy="338554"/>
          </a:xfrm>
          <a:prstGeom prst="rect">
            <a:avLst/>
          </a:prstGeom>
        </p:spPr>
        <p:txBody>
          <a:bodyPr wrap="none">
            <a:spAutoFit/>
          </a:bodyPr>
          <a:lstStyle/>
          <a:p>
            <a:r>
              <a:rPr lang="en" sz="1600" b="1" dirty="0" smtClean="0">
                <a:solidFill>
                  <a:srgbClr val="FFFF00"/>
                </a:solidFill>
              </a:rPr>
              <a:t>2. Capital Constrained</a:t>
            </a:r>
            <a:endParaRPr lang="en-US" sz="1600" dirty="0">
              <a:solidFill>
                <a:srgbClr val="FFFF00"/>
              </a:solidFill>
            </a:endParaRPr>
          </a:p>
        </p:txBody>
      </p:sp>
      <p:sp>
        <p:nvSpPr>
          <p:cNvPr id="7" name="Rectangle 6"/>
          <p:cNvSpPr/>
          <p:nvPr/>
        </p:nvSpPr>
        <p:spPr>
          <a:xfrm>
            <a:off x="8367614" y="1735091"/>
            <a:ext cx="2964429" cy="738664"/>
          </a:xfrm>
          <a:prstGeom prst="rect">
            <a:avLst/>
          </a:prstGeom>
        </p:spPr>
        <p:txBody>
          <a:bodyPr wrap="square">
            <a:spAutoFit/>
          </a:bodyPr>
          <a:lstStyle/>
          <a:p>
            <a:r>
              <a:rPr lang="en" sz="1400" dirty="0" smtClean="0"/>
              <a:t>High growth industry that requires constant capital with limited available sources.</a:t>
            </a:r>
            <a:endParaRPr lang="en-US" sz="1400" dirty="0"/>
          </a:p>
        </p:txBody>
      </p:sp>
      <p:sp>
        <p:nvSpPr>
          <p:cNvPr id="8" name="Rectangle 7"/>
          <p:cNvSpPr/>
          <p:nvPr/>
        </p:nvSpPr>
        <p:spPr>
          <a:xfrm>
            <a:off x="926902" y="3017614"/>
            <a:ext cx="1798890" cy="338554"/>
          </a:xfrm>
          <a:prstGeom prst="rect">
            <a:avLst/>
          </a:prstGeom>
        </p:spPr>
        <p:txBody>
          <a:bodyPr wrap="none">
            <a:spAutoFit/>
          </a:bodyPr>
          <a:lstStyle/>
          <a:p>
            <a:r>
              <a:rPr lang="en" sz="1600" b="1" dirty="0" smtClean="0">
                <a:solidFill>
                  <a:srgbClr val="FFFF00"/>
                </a:solidFill>
              </a:rPr>
              <a:t>3. Loan Security</a:t>
            </a:r>
            <a:r>
              <a:rPr lang="en" sz="1600" dirty="0" smtClean="0">
                <a:solidFill>
                  <a:srgbClr val="FFFF00"/>
                </a:solidFill>
              </a:rPr>
              <a:t> </a:t>
            </a:r>
            <a:endParaRPr lang="en-US" sz="1600" dirty="0">
              <a:solidFill>
                <a:srgbClr val="FFFF00"/>
              </a:solidFill>
            </a:endParaRPr>
          </a:p>
        </p:txBody>
      </p:sp>
      <p:sp>
        <p:nvSpPr>
          <p:cNvPr id="207" name="Rectangle 206"/>
          <p:cNvSpPr/>
          <p:nvPr/>
        </p:nvSpPr>
        <p:spPr>
          <a:xfrm>
            <a:off x="924940" y="3351975"/>
            <a:ext cx="2899052" cy="523220"/>
          </a:xfrm>
          <a:prstGeom prst="rect">
            <a:avLst/>
          </a:prstGeom>
        </p:spPr>
        <p:txBody>
          <a:bodyPr wrap="square">
            <a:spAutoFit/>
          </a:bodyPr>
          <a:lstStyle/>
          <a:p>
            <a:r>
              <a:rPr lang="en" sz="1400" dirty="0" smtClean="0"/>
              <a:t>Valuable, hard assets creates opportunity for secure lending</a:t>
            </a:r>
            <a:endParaRPr lang="en-US" sz="1400" dirty="0"/>
          </a:p>
        </p:txBody>
      </p:sp>
      <p:sp>
        <p:nvSpPr>
          <p:cNvPr id="208" name="Rectangle 207"/>
          <p:cNvSpPr/>
          <p:nvPr/>
        </p:nvSpPr>
        <p:spPr>
          <a:xfrm>
            <a:off x="8376195" y="3004143"/>
            <a:ext cx="2836033" cy="338554"/>
          </a:xfrm>
          <a:prstGeom prst="rect">
            <a:avLst/>
          </a:prstGeom>
        </p:spPr>
        <p:txBody>
          <a:bodyPr wrap="none">
            <a:spAutoFit/>
          </a:bodyPr>
          <a:lstStyle/>
          <a:p>
            <a:r>
              <a:rPr lang="en" sz="1600" b="1" dirty="0" smtClean="0">
                <a:solidFill>
                  <a:srgbClr val="FFFF00"/>
                </a:solidFill>
              </a:rPr>
              <a:t>4. High Investment Returns</a:t>
            </a:r>
            <a:r>
              <a:rPr lang="en" sz="1600" dirty="0" smtClean="0">
                <a:solidFill>
                  <a:srgbClr val="FFFF00"/>
                </a:solidFill>
              </a:rPr>
              <a:t> </a:t>
            </a:r>
            <a:endParaRPr lang="en-US" sz="1600" dirty="0">
              <a:solidFill>
                <a:srgbClr val="FFFF00"/>
              </a:solidFill>
            </a:endParaRPr>
          </a:p>
        </p:txBody>
      </p:sp>
      <p:sp>
        <p:nvSpPr>
          <p:cNvPr id="209" name="Rectangle 208"/>
          <p:cNvSpPr/>
          <p:nvPr/>
        </p:nvSpPr>
        <p:spPr>
          <a:xfrm>
            <a:off x="8356317" y="3370471"/>
            <a:ext cx="3345351" cy="523220"/>
          </a:xfrm>
          <a:prstGeom prst="rect">
            <a:avLst/>
          </a:prstGeom>
        </p:spPr>
        <p:txBody>
          <a:bodyPr wrap="square">
            <a:spAutoFit/>
          </a:bodyPr>
          <a:lstStyle/>
          <a:p>
            <a:r>
              <a:rPr lang="en" sz="1400" dirty="0" smtClean="0"/>
              <a:t>Regulatory barriers to entry create very attractive return opportunities.</a:t>
            </a:r>
            <a:endParaRPr lang="en-US" sz="1400" dirty="0"/>
          </a:p>
        </p:txBody>
      </p:sp>
      <p:cxnSp>
        <p:nvCxnSpPr>
          <p:cNvPr id="61" name="Elbow Connector 201"/>
          <p:cNvCxnSpPr/>
          <p:nvPr/>
        </p:nvCxnSpPr>
        <p:spPr>
          <a:xfrm>
            <a:off x="3902209" y="1691033"/>
            <a:ext cx="1012137" cy="553488"/>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p:cNvCxnSpPr/>
          <p:nvPr/>
        </p:nvCxnSpPr>
        <p:spPr>
          <a:xfrm>
            <a:off x="4074308" y="4571403"/>
            <a:ext cx="781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2" name="Rectangle 221"/>
          <p:cNvSpPr/>
          <p:nvPr/>
        </p:nvSpPr>
        <p:spPr>
          <a:xfrm>
            <a:off x="931370" y="4266603"/>
            <a:ext cx="3108247" cy="584775"/>
          </a:xfrm>
          <a:prstGeom prst="rect">
            <a:avLst/>
          </a:prstGeom>
        </p:spPr>
        <p:txBody>
          <a:bodyPr wrap="square">
            <a:spAutoFit/>
          </a:bodyPr>
          <a:lstStyle/>
          <a:p>
            <a:r>
              <a:rPr lang="en" sz="1600" b="1" dirty="0" smtClean="0">
                <a:solidFill>
                  <a:srgbClr val="FFFF00"/>
                </a:solidFill>
              </a:rPr>
              <a:t>5. Strong Relative Risk/Return    Profile</a:t>
            </a:r>
            <a:endParaRPr lang="en-US" sz="1600" dirty="0">
              <a:solidFill>
                <a:srgbClr val="FFFF00"/>
              </a:solidFill>
            </a:endParaRPr>
          </a:p>
        </p:txBody>
      </p:sp>
      <p:cxnSp>
        <p:nvCxnSpPr>
          <p:cNvPr id="68" name="Elbow Connector 201"/>
          <p:cNvCxnSpPr/>
          <p:nvPr/>
        </p:nvCxnSpPr>
        <p:spPr>
          <a:xfrm flipV="1">
            <a:off x="7212376" y="1691033"/>
            <a:ext cx="807352" cy="537115"/>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3" name="Rectangle 222"/>
          <p:cNvSpPr/>
          <p:nvPr/>
        </p:nvSpPr>
        <p:spPr>
          <a:xfrm>
            <a:off x="920570" y="4779928"/>
            <a:ext cx="3389602" cy="738664"/>
          </a:xfrm>
          <a:prstGeom prst="rect">
            <a:avLst/>
          </a:prstGeom>
        </p:spPr>
        <p:txBody>
          <a:bodyPr wrap="square">
            <a:spAutoFit/>
          </a:bodyPr>
          <a:lstStyle/>
          <a:p>
            <a:r>
              <a:rPr lang="en" sz="1400" dirty="0" smtClean="0"/>
              <a:t>Relative to other asset classes, short duration, secured loans in cannabis have high risk adjusted returns. </a:t>
            </a:r>
            <a:endParaRPr lang="en-US" sz="1400" dirty="0"/>
          </a:p>
        </p:txBody>
      </p:sp>
      <p:cxnSp>
        <p:nvCxnSpPr>
          <p:cNvPr id="65" name="Straight Connector 64"/>
          <p:cNvCxnSpPr/>
          <p:nvPr/>
        </p:nvCxnSpPr>
        <p:spPr>
          <a:xfrm>
            <a:off x="7238132" y="4576902"/>
            <a:ext cx="78159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Elbow Connector 201"/>
          <p:cNvCxnSpPr/>
          <p:nvPr/>
        </p:nvCxnSpPr>
        <p:spPr>
          <a:xfrm flipV="1">
            <a:off x="7715540" y="3200759"/>
            <a:ext cx="463209" cy="187272"/>
          </a:xfrm>
          <a:prstGeom prst="straightConnector1">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24" name="Rectangle 223"/>
          <p:cNvSpPr/>
          <p:nvPr/>
        </p:nvSpPr>
        <p:spPr>
          <a:xfrm>
            <a:off x="8371846" y="4265848"/>
            <a:ext cx="3068836" cy="584775"/>
          </a:xfrm>
          <a:prstGeom prst="rect">
            <a:avLst/>
          </a:prstGeom>
        </p:spPr>
        <p:txBody>
          <a:bodyPr wrap="square">
            <a:spAutoFit/>
          </a:bodyPr>
          <a:lstStyle/>
          <a:p>
            <a:r>
              <a:rPr lang="en" sz="1600" b="1" dirty="0" smtClean="0">
                <a:solidFill>
                  <a:srgbClr val="FFFF00"/>
                </a:solidFill>
              </a:rPr>
              <a:t>6. Focused on The Largest Market - California</a:t>
            </a:r>
            <a:endParaRPr lang="en-US" sz="1600" dirty="0">
              <a:solidFill>
                <a:srgbClr val="FFFF00"/>
              </a:solidFill>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93561" y="1748367"/>
            <a:ext cx="3596634" cy="3324592"/>
          </a:xfrm>
          <a:prstGeom prst="rect">
            <a:avLst/>
          </a:prstGeom>
        </p:spPr>
      </p:pic>
      <p:sp>
        <p:nvSpPr>
          <p:cNvPr id="225" name="Rectangle 224"/>
          <p:cNvSpPr/>
          <p:nvPr/>
        </p:nvSpPr>
        <p:spPr>
          <a:xfrm>
            <a:off x="8248966" y="4783851"/>
            <a:ext cx="2973891" cy="307777"/>
          </a:xfrm>
          <a:prstGeom prst="rect">
            <a:avLst/>
          </a:prstGeom>
        </p:spPr>
        <p:txBody>
          <a:bodyPr wrap="none">
            <a:spAutoFit/>
          </a:bodyPr>
          <a:lstStyle/>
          <a:p>
            <a:pPr marL="114300" lvl="0">
              <a:buSzPts val="1800"/>
            </a:pPr>
            <a:r>
              <a:rPr lang="en-US" sz="1400" dirty="0" smtClean="0"/>
              <a:t>Fully licensed California lender</a:t>
            </a:r>
            <a:r>
              <a:rPr lang="en-US" sz="1400" b="1" dirty="0" smtClean="0"/>
              <a:t> </a:t>
            </a:r>
            <a:endParaRPr lang="en-US" sz="1400" dirty="0"/>
          </a:p>
        </p:txBody>
      </p:sp>
      <p:sp>
        <p:nvSpPr>
          <p:cNvPr id="229" name="Right Triangle 228"/>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4</a:t>
            </a:r>
            <a:endParaRPr lang="en-US" b="1" dirty="0">
              <a:solidFill>
                <a:srgbClr val="FFFF00"/>
              </a:solidFill>
            </a:endParaRPr>
          </a:p>
        </p:txBody>
      </p:sp>
      <p:sp>
        <p:nvSpPr>
          <p:cNvPr id="10" name="Rectangle 9"/>
          <p:cNvSpPr/>
          <p:nvPr/>
        </p:nvSpPr>
        <p:spPr>
          <a:xfrm>
            <a:off x="5012149" y="2936319"/>
            <a:ext cx="2110980" cy="954107"/>
          </a:xfrm>
          <a:prstGeom prst="rect">
            <a:avLst/>
          </a:prstGeom>
        </p:spPr>
        <p:txBody>
          <a:bodyPr wrap="square">
            <a:spAutoFit/>
          </a:bodyPr>
          <a:lstStyle/>
          <a:p>
            <a:pPr algn="ctr"/>
            <a:r>
              <a:rPr lang="en" sz="2800" b="1" dirty="0" smtClean="0">
                <a:solidFill>
                  <a:schemeClr val="bg1">
                    <a:lumMod val="95000"/>
                    <a:lumOff val="5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sym typeface="Maven Pro"/>
              </a:rPr>
              <a:t>Executive</a:t>
            </a:r>
          </a:p>
          <a:p>
            <a:pPr algn="ctr"/>
            <a:r>
              <a:rPr lang="en" sz="2800" b="1" dirty="0" smtClean="0">
                <a:solidFill>
                  <a:schemeClr val="bg1">
                    <a:lumMod val="95000"/>
                    <a:lumOff val="5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sym typeface="Maven Pro"/>
              </a:rPr>
              <a:t>Summary</a:t>
            </a:r>
            <a:endParaRPr lang="en-US" sz="2800" b="1" dirty="0">
              <a:solidFill>
                <a:schemeClr val="bg1">
                  <a:lumMod val="95000"/>
                  <a:lumOff val="5000"/>
                </a:schemeClr>
              </a:solidFill>
              <a:effectLst>
                <a:outerShdw blurRad="38100" dist="38100" dir="2700000" algn="tl">
                  <a:srgbClr val="000000">
                    <a:alpha val="43137"/>
                  </a:srgbClr>
                </a:outerShdw>
              </a:effectLst>
              <a:latin typeface="Arial" panose="020B0604020202020204" pitchFamily="34" charset="0"/>
              <a:ea typeface="Gadugi" panose="020B0502040204020203" pitchFamily="34" charset="0"/>
              <a:cs typeface="Arial" panose="020B0604020202020204" pitchFamily="34" charset="0"/>
            </a:endParaRPr>
          </a:p>
        </p:txBody>
      </p:sp>
    </p:spTree>
    <p:extLst>
      <p:ext uri="{BB962C8B-B14F-4D97-AF65-F5344CB8AC3E}">
        <p14:creationId xmlns:p14="http://schemas.microsoft.com/office/powerpoint/2010/main" val="449521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Rectangle 6"/>
          <p:cNvSpPr/>
          <p:nvPr/>
        </p:nvSpPr>
        <p:spPr>
          <a:xfrm>
            <a:off x="5221564" y="1250281"/>
            <a:ext cx="6096000" cy="646331"/>
          </a:xfrm>
          <a:prstGeom prst="rect">
            <a:avLst/>
          </a:prstGeom>
        </p:spPr>
        <p:txBody>
          <a:bodyPr>
            <a:spAutoFit/>
          </a:bodyPr>
          <a:lstStyle/>
          <a:p>
            <a:pPr marL="387350" lvl="0" indent="-285750">
              <a:buClr>
                <a:srgbClr val="FFFF00"/>
              </a:buClr>
              <a:buSzPts val="2000"/>
              <a:buFont typeface="Wingdings" panose="05000000000000000000" pitchFamily="2" charset="2"/>
              <a:buChar char="ü"/>
            </a:pPr>
            <a:r>
              <a:rPr lang="en-US" dirty="0" smtClean="0"/>
              <a:t>Few alternatives:  Working capital revolvers do not exist in the market today</a:t>
            </a:r>
            <a:endParaRPr lang="en-US" dirty="0"/>
          </a:p>
        </p:txBody>
      </p:sp>
      <p:sp>
        <p:nvSpPr>
          <p:cNvPr id="8" name="Rectangle 7"/>
          <p:cNvSpPr/>
          <p:nvPr/>
        </p:nvSpPr>
        <p:spPr>
          <a:xfrm>
            <a:off x="5221564" y="2042680"/>
            <a:ext cx="6096000" cy="646331"/>
          </a:xfrm>
          <a:prstGeom prst="rect">
            <a:avLst/>
          </a:prstGeom>
        </p:spPr>
        <p:txBody>
          <a:bodyPr>
            <a:spAutoFit/>
          </a:bodyPr>
          <a:lstStyle/>
          <a:p>
            <a:pPr marL="387350" lvl="0" indent="-285750">
              <a:buClr>
                <a:srgbClr val="FFFF00"/>
              </a:buClr>
              <a:buSzPts val="2000"/>
              <a:buFont typeface="Wingdings" panose="05000000000000000000" pitchFamily="2" charset="2"/>
              <a:buChar char="ü"/>
            </a:pPr>
            <a:r>
              <a:rPr lang="en-US" dirty="0" smtClean="0"/>
              <a:t>Manage payment terms and movement away from COD environment</a:t>
            </a:r>
            <a:endParaRPr lang="en-US" dirty="0"/>
          </a:p>
        </p:txBody>
      </p:sp>
      <p:sp>
        <p:nvSpPr>
          <p:cNvPr id="9" name="Rectangle 8"/>
          <p:cNvSpPr/>
          <p:nvPr/>
        </p:nvSpPr>
        <p:spPr>
          <a:xfrm>
            <a:off x="5333340" y="2841800"/>
            <a:ext cx="4705134" cy="369332"/>
          </a:xfrm>
          <a:prstGeom prst="rect">
            <a:avLst/>
          </a:prstGeom>
        </p:spPr>
        <p:txBody>
          <a:bodyPr wrap="none">
            <a:spAutoFit/>
          </a:bodyPr>
          <a:lstStyle/>
          <a:p>
            <a:pPr marL="285750" indent="-285750">
              <a:buClr>
                <a:srgbClr val="FFFF00"/>
              </a:buClr>
              <a:buFont typeface="Wingdings" panose="05000000000000000000" pitchFamily="2" charset="2"/>
              <a:buChar char="ü"/>
            </a:pPr>
            <a:r>
              <a:rPr lang="en" dirty="0" smtClean="0"/>
              <a:t>Alternative to raising expensive equity</a:t>
            </a:r>
            <a:endParaRPr lang="en-US" dirty="0"/>
          </a:p>
        </p:txBody>
      </p:sp>
      <p:sp>
        <p:nvSpPr>
          <p:cNvPr id="10" name="Rectangle 9"/>
          <p:cNvSpPr/>
          <p:nvPr/>
        </p:nvSpPr>
        <p:spPr>
          <a:xfrm>
            <a:off x="5231058" y="3324101"/>
            <a:ext cx="5556329" cy="369332"/>
          </a:xfrm>
          <a:prstGeom prst="rect">
            <a:avLst/>
          </a:prstGeom>
        </p:spPr>
        <p:txBody>
          <a:bodyPr wrap="none">
            <a:spAutoFit/>
          </a:bodyPr>
          <a:lstStyle/>
          <a:p>
            <a:pPr marL="387350" lvl="0" indent="-285750">
              <a:buClr>
                <a:srgbClr val="FFFF00"/>
              </a:buClr>
              <a:buSzPts val="2000"/>
              <a:buFont typeface="Wingdings" panose="05000000000000000000" pitchFamily="2" charset="2"/>
              <a:buChar char="ü"/>
            </a:pPr>
            <a:r>
              <a:rPr lang="en-US" dirty="0" smtClean="0"/>
              <a:t>More predictable cash flow to the company</a:t>
            </a:r>
            <a:endParaRPr lang="en-US" dirty="0"/>
          </a:p>
        </p:txBody>
      </p:sp>
      <p:sp>
        <p:nvSpPr>
          <p:cNvPr id="11" name="Rectangle 10"/>
          <p:cNvSpPr/>
          <p:nvPr/>
        </p:nvSpPr>
        <p:spPr>
          <a:xfrm>
            <a:off x="5221119" y="3846222"/>
            <a:ext cx="4568879" cy="369332"/>
          </a:xfrm>
          <a:prstGeom prst="rect">
            <a:avLst/>
          </a:prstGeom>
        </p:spPr>
        <p:txBody>
          <a:bodyPr wrap="none">
            <a:spAutoFit/>
          </a:bodyPr>
          <a:lstStyle/>
          <a:p>
            <a:pPr marL="387350" lvl="0" indent="-285750">
              <a:buClr>
                <a:srgbClr val="FFFF00"/>
              </a:buClr>
              <a:buSzPts val="2000"/>
              <a:buFont typeface="Wingdings" panose="05000000000000000000" pitchFamily="2" charset="2"/>
              <a:buChar char="ü"/>
            </a:pPr>
            <a:r>
              <a:rPr lang="en-US" dirty="0" smtClean="0"/>
              <a:t>Flexibility negotiating with suppliers  </a:t>
            </a:r>
            <a:endParaRPr lang="en-US" dirty="0"/>
          </a:p>
        </p:txBody>
      </p:sp>
      <p:sp>
        <p:nvSpPr>
          <p:cNvPr id="12" name="Rectangle 11"/>
          <p:cNvSpPr/>
          <p:nvPr/>
        </p:nvSpPr>
        <p:spPr>
          <a:xfrm>
            <a:off x="5238835" y="4380558"/>
            <a:ext cx="6096000" cy="646331"/>
          </a:xfrm>
          <a:prstGeom prst="rect">
            <a:avLst/>
          </a:prstGeom>
        </p:spPr>
        <p:txBody>
          <a:bodyPr>
            <a:spAutoFit/>
          </a:bodyPr>
          <a:lstStyle/>
          <a:p>
            <a:pPr marL="387350" lvl="0" indent="-285750">
              <a:buClr>
                <a:srgbClr val="FFFF00"/>
              </a:buClr>
              <a:buSzPts val="2000"/>
              <a:buFont typeface="Wingdings" panose="05000000000000000000" pitchFamily="2" charset="2"/>
              <a:buChar char="ü"/>
            </a:pPr>
            <a:r>
              <a:rPr lang="en-US" dirty="0" smtClean="0"/>
              <a:t>Maintain customer relationships - Ability to provide extended terms</a:t>
            </a:r>
            <a:endParaRPr lang="en-US" dirty="0"/>
          </a:p>
        </p:txBody>
      </p:sp>
      <p:sp>
        <p:nvSpPr>
          <p:cNvPr id="13" name="Rectangle 12"/>
          <p:cNvSpPr/>
          <p:nvPr/>
        </p:nvSpPr>
        <p:spPr>
          <a:xfrm>
            <a:off x="5228896" y="5181954"/>
            <a:ext cx="3986989" cy="369332"/>
          </a:xfrm>
          <a:prstGeom prst="rect">
            <a:avLst/>
          </a:prstGeom>
        </p:spPr>
        <p:txBody>
          <a:bodyPr wrap="none">
            <a:spAutoFit/>
          </a:bodyPr>
          <a:lstStyle/>
          <a:p>
            <a:pPr marL="387350" lvl="0" indent="-285750">
              <a:buClr>
                <a:srgbClr val="FFFF00"/>
              </a:buClr>
              <a:buSzPts val="2000"/>
              <a:buFont typeface="Wingdings" panose="05000000000000000000" pitchFamily="2" charset="2"/>
              <a:buChar char="ü"/>
            </a:pPr>
            <a:r>
              <a:rPr lang="en-US" dirty="0" smtClean="0"/>
              <a:t>Shorten cash conversion cycle</a:t>
            </a:r>
            <a:endParaRPr lang="en-US" dirty="0"/>
          </a:p>
        </p:txBody>
      </p:sp>
      <p:sp>
        <p:nvSpPr>
          <p:cNvPr id="32" name="Rectangle 31"/>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33" name="Rectangle 32"/>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35" name="Right Triangle 34"/>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5</a:t>
            </a:r>
            <a:endParaRPr lang="en-US" b="1" dirty="0">
              <a:solidFill>
                <a:srgbClr val="FFFF00"/>
              </a:solidFill>
            </a:endParaRPr>
          </a:p>
        </p:txBody>
      </p:sp>
      <p:sp>
        <p:nvSpPr>
          <p:cNvPr id="143" name="Oval 142"/>
          <p:cNvSpPr/>
          <p:nvPr/>
        </p:nvSpPr>
        <p:spPr>
          <a:xfrm>
            <a:off x="586590" y="1160216"/>
            <a:ext cx="4534728" cy="4537850"/>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sz="3200" b="1" dirty="0" smtClean="0">
                <a:solidFill>
                  <a:schemeClr val="tx1"/>
                </a:solidFill>
                <a:latin typeface="Impact" panose="020B0806030902050204" pitchFamily="34" charset="0"/>
                <a:ea typeface="Maven Pro"/>
                <a:cs typeface="Calibri" panose="020F0502020204030204" pitchFamily="34" charset="0"/>
                <a:sym typeface="Maven Pro"/>
              </a:rPr>
              <a:t>“</a:t>
            </a:r>
            <a:endParaRPr lang="en-US" sz="3200" b="1" dirty="0">
              <a:solidFill>
                <a:schemeClr val="tx1"/>
              </a:solidFill>
              <a:latin typeface="Impact" panose="020B0806030902050204" pitchFamily="34" charset="0"/>
              <a:cs typeface="Calibri" panose="020F0502020204030204" pitchFamily="34" charset="0"/>
            </a:endParaRPr>
          </a:p>
        </p:txBody>
      </p:sp>
      <p:sp>
        <p:nvSpPr>
          <p:cNvPr id="14" name="Oval 13"/>
          <p:cNvSpPr/>
          <p:nvPr/>
        </p:nvSpPr>
        <p:spPr>
          <a:xfrm>
            <a:off x="575533" y="1160216"/>
            <a:ext cx="4567702" cy="4537849"/>
          </a:xfrm>
          <a:prstGeom prst="ellipse">
            <a:avLst/>
          </a:prstGeom>
          <a:solidFill>
            <a:srgbClr val="0C6A61">
              <a:alpha val="4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146176" y="1847338"/>
            <a:ext cx="3434843" cy="3170099"/>
          </a:xfrm>
          <a:prstGeom prst="rect">
            <a:avLst/>
          </a:prstGeom>
        </p:spPr>
        <p:txBody>
          <a:bodyPr wrap="square">
            <a:spAutoFit/>
          </a:bodyPr>
          <a:lstStyle/>
          <a:p>
            <a:pPr algn="ctr"/>
            <a:r>
              <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“Borrower </a:t>
            </a:r>
          </a:p>
          <a:p>
            <a:pPr algn="ctr"/>
            <a:r>
              <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Benefits </a:t>
            </a:r>
            <a:r>
              <a:rPr lang="en" sz="4000" dirty="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of </a:t>
            </a:r>
            <a:endPar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endParaRPr>
          </a:p>
          <a:p>
            <a:pPr algn="ctr"/>
            <a:r>
              <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Secured </a:t>
            </a:r>
          </a:p>
          <a:p>
            <a:pPr algn="ctr"/>
            <a:r>
              <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Asset </a:t>
            </a:r>
          </a:p>
          <a:p>
            <a:pPr algn="ctr"/>
            <a:r>
              <a:rPr lang="en" sz="4000" dirty="0" smtClean="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Lending</a:t>
            </a:r>
            <a:r>
              <a:rPr lang="en" sz="4000" dirty="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sym typeface="Maven Pro"/>
              </a:rPr>
              <a:t>”</a:t>
            </a:r>
            <a:endParaRPr lang="en-US" sz="4000" dirty="0">
              <a:effectLst>
                <a:outerShdw blurRad="38100" dist="38100" dir="2700000" algn="tl">
                  <a:srgbClr val="000000">
                    <a:alpha val="43137"/>
                  </a:srgbClr>
                </a:outerShdw>
              </a:effectLst>
              <a:latin typeface="Impact" panose="020B0806030902050204" pitchFamily="34" charset="0"/>
              <a:ea typeface="Segoe UI Black" panose="020B0A02040204020203" pitchFamily="34" charset="0"/>
              <a:cs typeface="Calibri" panose="020F0502020204030204" pitchFamily="34" charset="0"/>
            </a:endParaRPr>
          </a:p>
        </p:txBody>
      </p:sp>
    </p:spTree>
    <p:extLst>
      <p:ext uri="{BB962C8B-B14F-4D97-AF65-F5344CB8AC3E}">
        <p14:creationId xmlns:p14="http://schemas.microsoft.com/office/powerpoint/2010/main" val="2324289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1" name="Rectangle 10"/>
          <p:cNvSpPr/>
          <p:nvPr/>
        </p:nvSpPr>
        <p:spPr>
          <a:xfrm>
            <a:off x="621161"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5409" y="244912"/>
            <a:ext cx="7010252"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Marin Financing Lending Solutions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465" name="Right Triangle 464"/>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6</a:t>
            </a:r>
            <a:endParaRPr lang="en-US" b="1" dirty="0">
              <a:solidFill>
                <a:srgbClr val="FFFF00"/>
              </a:solidFill>
            </a:endParaRPr>
          </a:p>
        </p:txBody>
      </p:sp>
      <p:pic>
        <p:nvPicPr>
          <p:cNvPr id="19" name="Picture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0830" y="1575350"/>
            <a:ext cx="3346368" cy="3833013"/>
          </a:xfrm>
          <a:prstGeom prst="rect">
            <a:avLst/>
          </a:prstGeom>
        </p:spPr>
      </p:pic>
      <p:sp>
        <p:nvSpPr>
          <p:cNvPr id="4" name="Rectangle 3"/>
          <p:cNvSpPr/>
          <p:nvPr/>
        </p:nvSpPr>
        <p:spPr>
          <a:xfrm>
            <a:off x="1082733" y="2732295"/>
            <a:ext cx="2618509" cy="369332"/>
          </a:xfrm>
          <a:prstGeom prst="rect">
            <a:avLst/>
          </a:prstGeom>
        </p:spPr>
        <p:txBody>
          <a:bodyPr wrap="square">
            <a:spAutoFit/>
          </a:bodyPr>
          <a:lstStyle/>
          <a:p>
            <a:pPr lvl="0" algn="ctr">
              <a:buClr>
                <a:schemeClr val="dk1"/>
              </a:buClr>
              <a:buSzPts val="1100"/>
            </a:pPr>
            <a:r>
              <a:rPr lang="en-US" b="1" dirty="0">
                <a:solidFill>
                  <a:schemeClr val="bg1"/>
                </a:solidFill>
              </a:rPr>
              <a:t>Secured Lending</a:t>
            </a:r>
          </a:p>
        </p:txBody>
      </p:sp>
      <p:sp>
        <p:nvSpPr>
          <p:cNvPr id="6" name="Rectangle 5"/>
          <p:cNvSpPr/>
          <p:nvPr/>
        </p:nvSpPr>
        <p:spPr>
          <a:xfrm>
            <a:off x="1059873" y="3183866"/>
            <a:ext cx="2617042" cy="1077218"/>
          </a:xfrm>
          <a:prstGeom prst="rect">
            <a:avLst/>
          </a:prstGeom>
        </p:spPr>
        <p:txBody>
          <a:bodyPr wrap="square">
            <a:spAutoFit/>
          </a:bodyPr>
          <a:lstStyle/>
          <a:p>
            <a:pPr lvl="0" algn="ctr">
              <a:buClr>
                <a:schemeClr val="dk1"/>
              </a:buClr>
              <a:buSzPts val="1100"/>
            </a:pPr>
            <a:r>
              <a:rPr lang="en-US" sz="1600" dirty="0">
                <a:solidFill>
                  <a:schemeClr val="bg1"/>
                </a:solidFill>
              </a:rPr>
              <a:t>Receivables</a:t>
            </a:r>
          </a:p>
          <a:p>
            <a:pPr lvl="0" algn="ctr">
              <a:buClr>
                <a:schemeClr val="dk1"/>
              </a:buClr>
              <a:buSzPts val="1100"/>
            </a:pPr>
            <a:r>
              <a:rPr lang="en-US" sz="1600" dirty="0">
                <a:solidFill>
                  <a:schemeClr val="bg1"/>
                </a:solidFill>
              </a:rPr>
              <a:t>Inventory</a:t>
            </a:r>
          </a:p>
          <a:p>
            <a:pPr lvl="0" algn="ctr">
              <a:buClr>
                <a:schemeClr val="dk1"/>
              </a:buClr>
              <a:buSzPts val="1100"/>
            </a:pPr>
            <a:r>
              <a:rPr lang="en-US" sz="1600" dirty="0">
                <a:solidFill>
                  <a:schemeClr val="bg1"/>
                </a:solidFill>
              </a:rPr>
              <a:t>Equipment</a:t>
            </a:r>
          </a:p>
          <a:p>
            <a:pPr lvl="0" algn="ctr">
              <a:buClr>
                <a:schemeClr val="dk1"/>
              </a:buClr>
              <a:buSzPts val="1100"/>
            </a:pPr>
            <a:r>
              <a:rPr lang="en-US" sz="1600" dirty="0">
                <a:solidFill>
                  <a:schemeClr val="bg1"/>
                </a:solidFill>
              </a:rPr>
              <a:t>Real Estate</a:t>
            </a:r>
          </a:p>
        </p:txBody>
      </p:sp>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53979" y="1569026"/>
            <a:ext cx="3346368" cy="3833013"/>
          </a:xfrm>
          <a:prstGeom prst="rect">
            <a:avLst/>
          </a:prstGeom>
        </p:spPr>
      </p:pic>
      <p:pic>
        <p:nvPicPr>
          <p:cNvPr id="22" name="Picture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987129" y="1569026"/>
            <a:ext cx="3346368" cy="3833013"/>
          </a:xfrm>
          <a:prstGeom prst="rect">
            <a:avLst/>
          </a:prstGeom>
        </p:spPr>
      </p:pic>
      <p:sp>
        <p:nvSpPr>
          <p:cNvPr id="7" name="Rectangle 6"/>
          <p:cNvSpPr/>
          <p:nvPr/>
        </p:nvSpPr>
        <p:spPr>
          <a:xfrm>
            <a:off x="4691851" y="2732295"/>
            <a:ext cx="2644131" cy="369332"/>
          </a:xfrm>
          <a:prstGeom prst="rect">
            <a:avLst/>
          </a:prstGeom>
        </p:spPr>
        <p:txBody>
          <a:bodyPr wrap="square">
            <a:spAutoFit/>
          </a:bodyPr>
          <a:lstStyle/>
          <a:p>
            <a:pPr algn="ctr"/>
            <a:r>
              <a:rPr lang="en" b="1" dirty="0">
                <a:solidFill>
                  <a:schemeClr val="bg1"/>
                </a:solidFill>
              </a:rPr>
              <a:t>Factoring</a:t>
            </a:r>
            <a:endParaRPr lang="en-US" dirty="0">
              <a:solidFill>
                <a:schemeClr val="bg1"/>
              </a:solidFill>
            </a:endParaRPr>
          </a:p>
        </p:txBody>
      </p:sp>
      <p:sp>
        <p:nvSpPr>
          <p:cNvPr id="10" name="Rectangle 9"/>
          <p:cNvSpPr/>
          <p:nvPr/>
        </p:nvSpPr>
        <p:spPr>
          <a:xfrm>
            <a:off x="8333510" y="2732295"/>
            <a:ext cx="2628900" cy="369332"/>
          </a:xfrm>
          <a:prstGeom prst="rect">
            <a:avLst/>
          </a:prstGeom>
        </p:spPr>
        <p:txBody>
          <a:bodyPr wrap="square">
            <a:spAutoFit/>
          </a:bodyPr>
          <a:lstStyle/>
          <a:p>
            <a:pPr algn="ctr"/>
            <a:r>
              <a:rPr lang="en" b="1" dirty="0">
                <a:solidFill>
                  <a:schemeClr val="bg1"/>
                </a:solidFill>
              </a:rPr>
              <a:t>Bridge Loans</a:t>
            </a:r>
            <a:endParaRPr lang="en-US" dirty="0">
              <a:solidFill>
                <a:schemeClr val="bg1"/>
              </a:solidFill>
            </a:endParaRPr>
          </a:p>
        </p:txBody>
      </p:sp>
      <p:sp>
        <p:nvSpPr>
          <p:cNvPr id="12" name="Rectangle 11"/>
          <p:cNvSpPr/>
          <p:nvPr/>
        </p:nvSpPr>
        <p:spPr>
          <a:xfrm>
            <a:off x="4691850" y="3179901"/>
            <a:ext cx="2644131" cy="584775"/>
          </a:xfrm>
          <a:prstGeom prst="rect">
            <a:avLst/>
          </a:prstGeom>
        </p:spPr>
        <p:txBody>
          <a:bodyPr wrap="square">
            <a:spAutoFit/>
          </a:bodyPr>
          <a:lstStyle/>
          <a:p>
            <a:pPr lvl="0" algn="ctr">
              <a:buClr>
                <a:schemeClr val="dk1"/>
              </a:buClr>
              <a:buSzPts val="1100"/>
            </a:pPr>
            <a:r>
              <a:rPr lang="en-US" sz="1600" dirty="0">
                <a:solidFill>
                  <a:schemeClr val="bg1"/>
                </a:solidFill>
              </a:rPr>
              <a:t>30-180 day term</a:t>
            </a:r>
          </a:p>
          <a:p>
            <a:pPr lvl="0" algn="ctr">
              <a:buClr>
                <a:schemeClr val="dk1"/>
              </a:buClr>
              <a:buSzPts val="1100"/>
            </a:pPr>
            <a:r>
              <a:rPr lang="en-US" sz="1600" dirty="0">
                <a:solidFill>
                  <a:schemeClr val="bg1"/>
                </a:solidFill>
              </a:rPr>
              <a:t>60-70% advance rate</a:t>
            </a:r>
          </a:p>
        </p:txBody>
      </p:sp>
      <p:sp>
        <p:nvSpPr>
          <p:cNvPr id="13" name="Rectangle 12"/>
          <p:cNvSpPr/>
          <p:nvPr/>
        </p:nvSpPr>
        <p:spPr>
          <a:xfrm>
            <a:off x="8333510" y="3163084"/>
            <a:ext cx="2628900" cy="584775"/>
          </a:xfrm>
          <a:prstGeom prst="rect">
            <a:avLst/>
          </a:prstGeom>
        </p:spPr>
        <p:txBody>
          <a:bodyPr wrap="square">
            <a:spAutoFit/>
          </a:bodyPr>
          <a:lstStyle/>
          <a:p>
            <a:pPr lvl="0" algn="ctr">
              <a:buClr>
                <a:schemeClr val="dk1"/>
              </a:buClr>
              <a:buSzPts val="1100"/>
            </a:pPr>
            <a:r>
              <a:rPr lang="en-US" sz="1600" dirty="0">
                <a:solidFill>
                  <a:schemeClr val="bg1"/>
                </a:solidFill>
              </a:rPr>
              <a:t>Acquisition</a:t>
            </a:r>
          </a:p>
          <a:p>
            <a:pPr lvl="0" algn="ctr">
              <a:buClr>
                <a:schemeClr val="dk1"/>
              </a:buClr>
              <a:buSzPts val="1100"/>
            </a:pPr>
            <a:r>
              <a:rPr lang="en-US" sz="1600" dirty="0">
                <a:solidFill>
                  <a:schemeClr val="bg1"/>
                </a:solidFill>
              </a:rPr>
              <a:t>Expansion</a:t>
            </a:r>
          </a:p>
        </p:txBody>
      </p:sp>
    </p:spTree>
    <p:extLst>
      <p:ext uri="{BB962C8B-B14F-4D97-AF65-F5344CB8AC3E}">
        <p14:creationId xmlns:p14="http://schemas.microsoft.com/office/powerpoint/2010/main" val="13247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4237057"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Loan Characteristics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grpSp>
        <p:nvGrpSpPr>
          <p:cNvPr id="17" name="Group 16"/>
          <p:cNvGrpSpPr/>
          <p:nvPr/>
        </p:nvGrpSpPr>
        <p:grpSpPr>
          <a:xfrm>
            <a:off x="2059473" y="1652529"/>
            <a:ext cx="4656798" cy="3759900"/>
            <a:chOff x="943901" y="1288095"/>
            <a:chExt cx="4656798" cy="3759900"/>
          </a:xfrm>
        </p:grpSpPr>
        <p:sp>
          <p:nvSpPr>
            <p:cNvPr id="41" name="Google Shape;105;p19"/>
            <p:cNvSpPr txBox="1"/>
            <p:nvPr/>
          </p:nvSpPr>
          <p:spPr>
            <a:xfrm>
              <a:off x="1027196" y="1288095"/>
              <a:ext cx="4573503" cy="3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lang="en-US" sz="1200" b="1" dirty="0" smtClean="0"/>
            </a:p>
            <a:p>
              <a:pPr marL="114300" lvl="0" algn="l" rtl="0">
                <a:lnSpc>
                  <a:spcPct val="150000"/>
                </a:lnSpc>
                <a:spcBef>
                  <a:spcPts val="0"/>
                </a:spcBef>
                <a:spcAft>
                  <a:spcPts val="0"/>
                </a:spcAft>
                <a:buClr>
                  <a:schemeClr val="dk2"/>
                </a:buClr>
                <a:buSzPts val="1800"/>
              </a:pPr>
              <a:r>
                <a:rPr lang="en-US" b="1" dirty="0" smtClean="0"/>
                <a:t>Personal guarantees</a:t>
              </a:r>
            </a:p>
            <a:p>
              <a:pPr marL="114300" lvl="0" algn="l" rtl="0">
                <a:lnSpc>
                  <a:spcPct val="150000"/>
                </a:lnSpc>
                <a:spcBef>
                  <a:spcPts val="0"/>
                </a:spcBef>
                <a:spcAft>
                  <a:spcPts val="0"/>
                </a:spcAft>
                <a:buClr>
                  <a:schemeClr val="dk2"/>
                </a:buClr>
                <a:buSzPts val="1800"/>
              </a:pPr>
              <a:r>
                <a:rPr lang="en-US" b="1" dirty="0" smtClean="0"/>
                <a:t>Parent guarantees</a:t>
              </a:r>
            </a:p>
            <a:p>
              <a:pPr marL="114300" lvl="0" algn="l" rtl="0">
                <a:lnSpc>
                  <a:spcPct val="150000"/>
                </a:lnSpc>
                <a:spcBef>
                  <a:spcPts val="0"/>
                </a:spcBef>
                <a:spcAft>
                  <a:spcPts val="0"/>
                </a:spcAft>
                <a:buClr>
                  <a:schemeClr val="dk2"/>
                </a:buClr>
                <a:buSzPts val="1800"/>
              </a:pPr>
              <a:r>
                <a:rPr lang="en-US" b="1" dirty="0" smtClean="0"/>
                <a:t>Low debt to equity</a:t>
              </a:r>
            </a:p>
            <a:p>
              <a:pPr marL="114300" lvl="0" algn="l" rtl="0">
                <a:lnSpc>
                  <a:spcPct val="150000"/>
                </a:lnSpc>
                <a:spcBef>
                  <a:spcPts val="0"/>
                </a:spcBef>
                <a:spcAft>
                  <a:spcPts val="0"/>
                </a:spcAft>
                <a:buClr>
                  <a:schemeClr val="dk2"/>
                </a:buClr>
                <a:buSzPts val="1800"/>
              </a:pPr>
              <a:r>
                <a:rPr lang="en-US" b="1" dirty="0" smtClean="0"/>
                <a:t>First lien on all present </a:t>
              </a:r>
            </a:p>
            <a:p>
              <a:pPr marL="114300" lvl="0" algn="l" rtl="0">
                <a:lnSpc>
                  <a:spcPct val="150000"/>
                </a:lnSpc>
                <a:spcBef>
                  <a:spcPts val="0"/>
                </a:spcBef>
                <a:spcAft>
                  <a:spcPts val="0"/>
                </a:spcAft>
                <a:buClr>
                  <a:schemeClr val="dk2"/>
                </a:buClr>
                <a:buSzPts val="1800"/>
              </a:pPr>
              <a:r>
                <a:rPr lang="en-US" b="1" dirty="0" smtClean="0"/>
                <a:t>and future assets</a:t>
              </a:r>
            </a:p>
            <a:p>
              <a:pPr marL="114300" lvl="0" algn="l" rtl="0">
                <a:lnSpc>
                  <a:spcPct val="150000"/>
                </a:lnSpc>
                <a:spcBef>
                  <a:spcPts val="1000"/>
                </a:spcBef>
                <a:spcAft>
                  <a:spcPts val="0"/>
                </a:spcAft>
                <a:buClr>
                  <a:schemeClr val="dk2"/>
                </a:buClr>
                <a:buSzPts val="1800"/>
              </a:pPr>
              <a:r>
                <a:rPr lang="en-US" b="1" dirty="0" smtClean="0"/>
                <a:t>Monthly interest</a:t>
              </a:r>
            </a:p>
            <a:p>
              <a:pPr marL="114300" lvl="0" algn="l" rtl="0">
                <a:lnSpc>
                  <a:spcPct val="150000"/>
                </a:lnSpc>
                <a:spcBef>
                  <a:spcPts val="0"/>
                </a:spcBef>
                <a:spcAft>
                  <a:spcPts val="0"/>
                </a:spcAft>
                <a:buClr>
                  <a:schemeClr val="dk2"/>
                </a:buClr>
                <a:buSzPts val="1800"/>
              </a:pPr>
              <a:r>
                <a:rPr lang="en-US" b="1" dirty="0" smtClean="0"/>
                <a:t>Prepaid interest</a:t>
              </a:r>
            </a:p>
            <a:p>
              <a:pPr marL="114300" lvl="0" algn="l" rtl="0">
                <a:lnSpc>
                  <a:spcPct val="150000"/>
                </a:lnSpc>
                <a:spcBef>
                  <a:spcPts val="0"/>
                </a:spcBef>
                <a:spcAft>
                  <a:spcPts val="0"/>
                </a:spcAft>
                <a:buClr>
                  <a:schemeClr val="dk2"/>
                </a:buClr>
                <a:buSzPts val="1800"/>
              </a:pPr>
              <a:r>
                <a:rPr lang="en-US" b="1" dirty="0" smtClean="0"/>
                <a:t>Short term</a:t>
              </a:r>
            </a:p>
            <a:p>
              <a:pPr marL="457200" lvl="0" indent="0" algn="l" rtl="0">
                <a:lnSpc>
                  <a:spcPct val="150000"/>
                </a:lnSpc>
                <a:spcBef>
                  <a:spcPts val="0"/>
                </a:spcBef>
                <a:spcAft>
                  <a:spcPts val="0"/>
                </a:spcAft>
                <a:buNone/>
              </a:pPr>
              <a:endParaRPr lang="en-US" sz="1800" b="1" dirty="0" smtClean="0"/>
            </a:p>
            <a:p>
              <a:pPr marL="457200" lvl="0" indent="0" algn="l" rtl="0">
                <a:lnSpc>
                  <a:spcPct val="150000"/>
                </a:lnSpc>
                <a:spcBef>
                  <a:spcPts val="0"/>
                </a:spcBef>
                <a:spcAft>
                  <a:spcPts val="0"/>
                </a:spcAft>
                <a:buNone/>
              </a:pPr>
              <a:endParaRPr lang="en-US" sz="1800" b="1"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3901" y="1719314"/>
              <a:ext cx="168692" cy="1486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674" y="2209763"/>
              <a:ext cx="168692" cy="148621"/>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9815" y="2628644"/>
              <a:ext cx="168692" cy="148621"/>
            </a:xfrm>
            <a:prstGeom prst="rect">
              <a:avLst/>
            </a:prstGeom>
          </p:spPr>
        </p:pic>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46318" y="2965125"/>
              <a:ext cx="168692" cy="148621"/>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74" y="3886926"/>
              <a:ext cx="168692" cy="148621"/>
            </a:xfrm>
            <a:prstGeom prst="rect">
              <a:avLst/>
            </a:prstGeom>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97" y="4295435"/>
              <a:ext cx="168692" cy="148621"/>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7974" y="4702266"/>
              <a:ext cx="168692" cy="148621"/>
            </a:xfrm>
            <a:prstGeom prst="rect">
              <a:avLst/>
            </a:prstGeom>
          </p:spPr>
        </p:pic>
      </p:grpSp>
      <p:grpSp>
        <p:nvGrpSpPr>
          <p:cNvPr id="7" name="Group 6"/>
          <p:cNvGrpSpPr/>
          <p:nvPr/>
        </p:nvGrpSpPr>
        <p:grpSpPr>
          <a:xfrm>
            <a:off x="6368648" y="1652528"/>
            <a:ext cx="4972057" cy="3590767"/>
            <a:chOff x="6970406" y="1270037"/>
            <a:chExt cx="5282963" cy="3590767"/>
          </a:xfrm>
        </p:grpSpPr>
        <p:sp>
          <p:nvSpPr>
            <p:cNvPr id="56" name="Google Shape;106;p19"/>
            <p:cNvSpPr txBox="1"/>
            <p:nvPr/>
          </p:nvSpPr>
          <p:spPr>
            <a:xfrm>
              <a:off x="6970406" y="1270037"/>
              <a:ext cx="5282963" cy="356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200" dirty="0"/>
            </a:p>
            <a:p>
              <a:pPr marL="114300" lvl="0" algn="l" rtl="0">
                <a:lnSpc>
                  <a:spcPct val="150000"/>
                </a:lnSpc>
                <a:spcBef>
                  <a:spcPts val="0"/>
                </a:spcBef>
                <a:spcAft>
                  <a:spcPts val="0"/>
                </a:spcAft>
                <a:buClr>
                  <a:schemeClr val="dk2"/>
                </a:buClr>
                <a:buSzPts val="1800"/>
              </a:pPr>
              <a:r>
                <a:rPr lang="en" sz="1800" b="1" dirty="0" smtClean="0"/>
                <a:t>     Covenants</a:t>
              </a:r>
              <a:endParaRPr lang="en" b="1" dirty="0"/>
            </a:p>
            <a:p>
              <a:pPr marL="857250" lvl="1" indent="-285750">
                <a:lnSpc>
                  <a:spcPct val="150000"/>
                </a:lnSpc>
                <a:buClr>
                  <a:schemeClr val="tx2"/>
                </a:buClr>
                <a:buSzPts val="1800"/>
                <a:buFont typeface="Wingdings" panose="05000000000000000000" pitchFamily="2" charset="2"/>
                <a:buChar char="§"/>
              </a:pPr>
              <a:r>
                <a:rPr lang="en" sz="1400" dirty="0" smtClean="0">
                  <a:solidFill>
                    <a:schemeClr val="tx1">
                      <a:lumMod val="95000"/>
                    </a:schemeClr>
                  </a:solidFill>
                </a:rPr>
                <a:t>Capex restrictions</a:t>
              </a:r>
            </a:p>
            <a:p>
              <a:pPr marL="857250" lvl="1" indent="-285750">
                <a:lnSpc>
                  <a:spcPct val="150000"/>
                </a:lnSpc>
                <a:buClr>
                  <a:schemeClr val="tx2"/>
                </a:buClr>
                <a:buSzPts val="1800"/>
                <a:buFont typeface="Wingdings" panose="05000000000000000000" pitchFamily="2" charset="2"/>
                <a:buChar char="§"/>
              </a:pPr>
              <a:r>
                <a:rPr lang="en" sz="1400" dirty="0" smtClean="0">
                  <a:solidFill>
                    <a:schemeClr val="tx1">
                      <a:lumMod val="95000"/>
                    </a:schemeClr>
                  </a:solidFill>
                </a:rPr>
                <a:t>Coverage ratio minimums </a:t>
              </a:r>
            </a:p>
            <a:p>
              <a:pPr marL="571500" lvl="1">
                <a:lnSpc>
                  <a:spcPct val="150000"/>
                </a:lnSpc>
                <a:buClr>
                  <a:schemeClr val="tx2"/>
                </a:buClr>
                <a:buSzPts val="1800"/>
              </a:pPr>
              <a:r>
                <a:rPr lang="en" sz="1400" dirty="0" smtClean="0">
                  <a:solidFill>
                    <a:schemeClr val="tx1">
                      <a:lumMod val="95000"/>
                    </a:schemeClr>
                  </a:solidFill>
                </a:rPr>
                <a:t>	(EBITDA/Interest)</a:t>
              </a:r>
            </a:p>
            <a:p>
              <a:pPr marL="857250" lvl="1" indent="-285750">
                <a:lnSpc>
                  <a:spcPct val="150000"/>
                </a:lnSpc>
                <a:buClr>
                  <a:schemeClr val="tx2"/>
                </a:buClr>
                <a:buSzPts val="1800"/>
                <a:buFont typeface="Wingdings" panose="05000000000000000000" pitchFamily="2" charset="2"/>
                <a:buChar char="§"/>
              </a:pPr>
              <a:r>
                <a:rPr lang="en" sz="1400" dirty="0" smtClean="0">
                  <a:solidFill>
                    <a:schemeClr val="tx1">
                      <a:lumMod val="95000"/>
                    </a:schemeClr>
                  </a:solidFill>
                </a:rPr>
                <a:t>Leverage maximums (Debt/EBITDA)</a:t>
              </a:r>
            </a:p>
            <a:p>
              <a:pPr marL="857250" lvl="1" indent="-285750">
                <a:lnSpc>
                  <a:spcPct val="150000"/>
                </a:lnSpc>
                <a:buClr>
                  <a:schemeClr val="tx2"/>
                </a:buClr>
                <a:buSzPts val="1800"/>
                <a:buFont typeface="Wingdings" panose="05000000000000000000" pitchFamily="2" charset="2"/>
                <a:buChar char="§"/>
              </a:pPr>
              <a:r>
                <a:rPr lang="en" sz="1400" dirty="0" smtClean="0">
                  <a:solidFill>
                    <a:schemeClr val="tx1">
                      <a:lumMod val="95000"/>
                    </a:schemeClr>
                  </a:solidFill>
                </a:rPr>
                <a:t>Asset Sale limitations</a:t>
              </a:r>
            </a:p>
            <a:p>
              <a:pPr marL="857250" lvl="1" indent="-285750">
                <a:lnSpc>
                  <a:spcPct val="150000"/>
                </a:lnSpc>
                <a:buClr>
                  <a:schemeClr val="tx2"/>
                </a:buClr>
                <a:buSzPts val="1800"/>
                <a:buFont typeface="Wingdings" panose="05000000000000000000" pitchFamily="2" charset="2"/>
                <a:buChar char="§"/>
              </a:pPr>
              <a:r>
                <a:rPr lang="en" sz="1400" dirty="0" smtClean="0">
                  <a:solidFill>
                    <a:schemeClr val="tx1">
                      <a:lumMod val="95000"/>
                    </a:schemeClr>
                  </a:solidFill>
                </a:rPr>
                <a:t>Restrictive payments (Dividends etc.)</a:t>
              </a:r>
              <a:endParaRPr sz="1400" dirty="0" smtClean="0">
                <a:solidFill>
                  <a:schemeClr val="tx1">
                    <a:lumMod val="95000"/>
                  </a:schemeClr>
                </a:solidFill>
              </a:endParaRPr>
            </a:p>
            <a:p>
              <a:pPr marL="114300" lvl="0" algn="l" rtl="0">
                <a:spcBef>
                  <a:spcPts val="0"/>
                </a:spcBef>
                <a:spcAft>
                  <a:spcPts val="0"/>
                </a:spcAft>
                <a:buClr>
                  <a:schemeClr val="dk2"/>
                </a:buClr>
                <a:buSzPts val="1800"/>
              </a:pPr>
              <a:r>
                <a:rPr lang="en" sz="1800" b="1" dirty="0" smtClean="0"/>
                <a:t>     Management </a:t>
              </a:r>
              <a:r>
                <a:rPr lang="en" sz="1800" b="1" dirty="0"/>
                <a:t>salary and </a:t>
              </a:r>
              <a:r>
                <a:rPr lang="en" sz="1800" b="1" dirty="0" smtClean="0"/>
                <a:t>bonus</a:t>
              </a:r>
            </a:p>
            <a:p>
              <a:pPr marL="114300" lvl="0" algn="l" rtl="0">
                <a:spcBef>
                  <a:spcPts val="0"/>
                </a:spcBef>
                <a:spcAft>
                  <a:spcPts val="0"/>
                </a:spcAft>
                <a:buClr>
                  <a:schemeClr val="dk2"/>
                </a:buClr>
                <a:buSzPts val="1800"/>
              </a:pPr>
              <a:r>
                <a:rPr lang="en" sz="1800" b="1" dirty="0" smtClean="0"/>
                <a:t>     restrictions</a:t>
              </a:r>
              <a:endParaRPr sz="1800" b="1" dirty="0" smtClean="0"/>
            </a:p>
            <a:p>
              <a:pPr marL="114300" lvl="0" algn="l" rtl="0">
                <a:lnSpc>
                  <a:spcPct val="150000"/>
                </a:lnSpc>
                <a:spcBef>
                  <a:spcPts val="1000"/>
                </a:spcBef>
                <a:spcAft>
                  <a:spcPts val="0"/>
                </a:spcAft>
                <a:buClr>
                  <a:schemeClr val="dk2"/>
                </a:buClr>
                <a:buSzPts val="1800"/>
              </a:pPr>
              <a:r>
                <a:rPr lang="en" sz="1800" b="1" dirty="0" smtClean="0"/>
                <a:t>     Lock </a:t>
              </a:r>
              <a:r>
                <a:rPr lang="en" sz="1800" b="1" dirty="0"/>
                <a:t>box when applicable</a:t>
              </a:r>
              <a:endParaRPr sz="1800" b="1" dirty="0"/>
            </a:p>
          </p:txBody>
        </p:sp>
        <p:pic>
          <p:nvPicPr>
            <p:cNvPr id="66" name="Picture 6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65554" y="1703951"/>
              <a:ext cx="168692" cy="148621"/>
            </a:xfrm>
            <a:prstGeom prst="rect">
              <a:avLst/>
            </a:prstGeom>
          </p:spPr>
        </p:pic>
        <p:pic>
          <p:nvPicPr>
            <p:cNvPr id="67" name="Picture 6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55420" y="3946026"/>
              <a:ext cx="168692" cy="148621"/>
            </a:xfrm>
            <a:prstGeom prst="rect">
              <a:avLst/>
            </a:prstGeom>
          </p:spPr>
        </p:pic>
        <p:pic>
          <p:nvPicPr>
            <p:cNvPr id="68" name="Picture 6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39960" y="4712183"/>
              <a:ext cx="168692" cy="148621"/>
            </a:xfrm>
            <a:prstGeom prst="rect">
              <a:avLst/>
            </a:prstGeom>
          </p:spPr>
        </p:pic>
      </p:grpSp>
      <p:sp>
        <p:nvSpPr>
          <p:cNvPr id="70" name="Right Triangle 69"/>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7</a:t>
            </a:r>
            <a:endParaRPr lang="en-US" b="1" dirty="0">
              <a:solidFill>
                <a:srgbClr val="FFFF00"/>
              </a:solidFill>
            </a:endParaRPr>
          </a:p>
        </p:txBody>
      </p:sp>
    </p:spTree>
    <p:extLst>
      <p:ext uri="{BB962C8B-B14F-4D97-AF65-F5344CB8AC3E}">
        <p14:creationId xmlns:p14="http://schemas.microsoft.com/office/powerpoint/2010/main" val="2229869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5083443"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Borrower Characteristics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4381" y="1216394"/>
            <a:ext cx="168692" cy="148621"/>
          </a:xfrm>
          <a:prstGeom prst="rect">
            <a:avLst/>
          </a:prstGeom>
        </p:spPr>
      </p:pic>
      <p:pic>
        <p:nvPicPr>
          <p:cNvPr id="59" name="Picture 5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7154" y="2038313"/>
            <a:ext cx="168692" cy="148621"/>
          </a:xfrm>
          <a:prstGeom prst="rect">
            <a:avLst/>
          </a:prstGeom>
        </p:spPr>
      </p:pic>
      <p:pic>
        <p:nvPicPr>
          <p:cNvPr id="60" name="Picture 5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295" y="2422904"/>
            <a:ext cx="168692" cy="148621"/>
          </a:xfrm>
          <a:prstGeom prst="rect">
            <a:avLst/>
          </a:prstGeom>
        </p:spPr>
      </p:pic>
      <p:pic>
        <p:nvPicPr>
          <p:cNvPr id="61" name="Picture 6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6798" y="2850825"/>
            <a:ext cx="168692" cy="148621"/>
          </a:xfrm>
          <a:prstGeom prst="rect">
            <a:avLst/>
          </a:prstGeom>
        </p:spPr>
      </p:pic>
      <p:pic>
        <p:nvPicPr>
          <p:cNvPr id="63" name="Picture 6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454" y="3258276"/>
            <a:ext cx="168692" cy="148621"/>
          </a:xfrm>
          <a:prstGeom prst="rect">
            <a:avLst/>
          </a:prstGeom>
        </p:spPr>
      </p:pic>
      <p:pic>
        <p:nvPicPr>
          <p:cNvPr id="64" name="Picture 6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3077" y="4078265"/>
            <a:ext cx="168692" cy="148621"/>
          </a:xfrm>
          <a:prstGeom prst="rect">
            <a:avLst/>
          </a:prstGeom>
        </p:spPr>
      </p:pic>
      <p:pic>
        <p:nvPicPr>
          <p:cNvPr id="65" name="Picture 6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8454" y="4473666"/>
            <a:ext cx="168692" cy="148621"/>
          </a:xfrm>
          <a:prstGeom prst="rect">
            <a:avLst/>
          </a:prstGeom>
        </p:spPr>
      </p:pic>
      <p:sp>
        <p:nvSpPr>
          <p:cNvPr id="91" name="Google Shape;113;p20"/>
          <p:cNvSpPr txBox="1"/>
          <p:nvPr/>
        </p:nvSpPr>
        <p:spPr>
          <a:xfrm>
            <a:off x="1067423" y="932982"/>
            <a:ext cx="6985532" cy="5249299"/>
          </a:xfrm>
          <a:prstGeom prst="rect">
            <a:avLst/>
          </a:prstGeom>
          <a:noFill/>
          <a:ln>
            <a:noFill/>
          </a:ln>
        </p:spPr>
        <p:txBody>
          <a:bodyPr spcFirstLastPara="1" wrap="square" lIns="91425" tIns="91425" rIns="91425" bIns="91425" anchor="t" anchorCtr="0">
            <a:noAutofit/>
          </a:bodyPr>
          <a:lstStyle/>
          <a:p>
            <a:pPr marL="139700" lvl="0" algn="l" rtl="0">
              <a:lnSpc>
                <a:spcPct val="150000"/>
              </a:lnSpc>
              <a:spcBef>
                <a:spcPts val="0"/>
              </a:spcBef>
              <a:spcAft>
                <a:spcPts val="0"/>
              </a:spcAft>
              <a:buClr>
                <a:schemeClr val="dk2"/>
              </a:buClr>
              <a:buSzPts val="1400"/>
            </a:pPr>
            <a:r>
              <a:rPr lang="en" dirty="0">
                <a:solidFill>
                  <a:schemeClr val="tx2"/>
                </a:solidFill>
              </a:rPr>
              <a:t>Revenue generating</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Regulatory compliant</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Institutional operations</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Experienced management with skin in the game</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Track record and ability to raise equity capital</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High quality salable inventory - strong brands, </a:t>
            </a:r>
            <a:endParaRPr lang="en" dirty="0" smtClean="0">
              <a:solidFill>
                <a:schemeClr val="tx2"/>
              </a:solidFill>
            </a:endParaRPr>
          </a:p>
          <a:p>
            <a:pPr marL="139700" lvl="0" algn="l" rtl="0">
              <a:lnSpc>
                <a:spcPct val="150000"/>
              </a:lnSpc>
              <a:spcBef>
                <a:spcPts val="0"/>
              </a:spcBef>
              <a:spcAft>
                <a:spcPts val="0"/>
              </a:spcAft>
              <a:buClr>
                <a:schemeClr val="dk2"/>
              </a:buClr>
              <a:buSzPts val="1400"/>
            </a:pPr>
            <a:r>
              <a:rPr lang="en" dirty="0" smtClean="0">
                <a:solidFill>
                  <a:schemeClr val="tx2"/>
                </a:solidFill>
              </a:rPr>
              <a:t>quality </a:t>
            </a:r>
            <a:r>
              <a:rPr lang="en" dirty="0">
                <a:solidFill>
                  <a:schemeClr val="tx2"/>
                </a:solidFill>
              </a:rPr>
              <a:t>product</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Large well capitalized retail counter-parties</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New, unmodified equipment with high </a:t>
            </a:r>
            <a:r>
              <a:rPr lang="en" dirty="0" smtClean="0">
                <a:solidFill>
                  <a:schemeClr val="tx2"/>
                </a:solidFill>
              </a:rPr>
              <a:t>resale</a:t>
            </a:r>
          </a:p>
          <a:p>
            <a:pPr marL="139700" lvl="0" algn="l" rtl="0">
              <a:lnSpc>
                <a:spcPct val="150000"/>
              </a:lnSpc>
              <a:spcBef>
                <a:spcPts val="0"/>
              </a:spcBef>
              <a:spcAft>
                <a:spcPts val="0"/>
              </a:spcAft>
              <a:buClr>
                <a:schemeClr val="dk2"/>
              </a:buClr>
              <a:buSzPts val="1400"/>
            </a:pPr>
            <a:r>
              <a:rPr lang="en" dirty="0" smtClean="0">
                <a:solidFill>
                  <a:schemeClr val="tx2"/>
                </a:solidFill>
              </a:rPr>
              <a:t>value </a:t>
            </a:r>
            <a:r>
              <a:rPr lang="en" dirty="0">
                <a:solidFill>
                  <a:schemeClr val="tx2"/>
                </a:solidFill>
              </a:rPr>
              <a:t>and low payback period</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Proven, well funded customers</a:t>
            </a:r>
            <a:endParaRPr dirty="0">
              <a:solidFill>
                <a:schemeClr val="tx2"/>
              </a:solidFill>
            </a:endParaRPr>
          </a:p>
          <a:p>
            <a:pPr marL="139700" lvl="0" algn="l" rtl="0">
              <a:lnSpc>
                <a:spcPct val="150000"/>
              </a:lnSpc>
              <a:spcBef>
                <a:spcPts val="0"/>
              </a:spcBef>
              <a:spcAft>
                <a:spcPts val="0"/>
              </a:spcAft>
              <a:buClr>
                <a:schemeClr val="dk2"/>
              </a:buClr>
              <a:buSzPts val="1400"/>
            </a:pPr>
            <a:r>
              <a:rPr lang="en" dirty="0">
                <a:solidFill>
                  <a:schemeClr val="tx2"/>
                </a:solidFill>
              </a:rPr>
              <a:t>Fast cash conversion</a:t>
            </a:r>
            <a:endParaRPr dirty="0">
              <a:solidFill>
                <a:schemeClr val="tx2"/>
              </a:solidFill>
            </a:endParaRPr>
          </a:p>
          <a:p>
            <a:pPr marL="0" lvl="0" indent="0" algn="l" rtl="0">
              <a:spcBef>
                <a:spcPts val="0"/>
              </a:spcBef>
              <a:spcAft>
                <a:spcPts val="0"/>
              </a:spcAft>
              <a:buNone/>
            </a:pPr>
            <a:endParaRPr sz="1200" dirty="0">
              <a:solidFill>
                <a:schemeClr val="tx2"/>
              </a:solidFill>
            </a:endParaRPr>
          </a:p>
          <a:p>
            <a:pPr marL="457200" lvl="0" indent="0" algn="l" rtl="0">
              <a:spcBef>
                <a:spcPts val="0"/>
              </a:spcBef>
              <a:spcAft>
                <a:spcPts val="0"/>
              </a:spcAft>
              <a:buNone/>
            </a:pPr>
            <a:endParaRPr sz="1200" dirty="0">
              <a:solidFill>
                <a:schemeClr val="tx2"/>
              </a:solidFill>
            </a:endParaRPr>
          </a:p>
          <a:p>
            <a:pPr marL="0" lvl="0" indent="0" algn="l" rtl="0">
              <a:spcBef>
                <a:spcPts val="0"/>
              </a:spcBef>
              <a:spcAft>
                <a:spcPts val="0"/>
              </a:spcAft>
              <a:buNone/>
            </a:pPr>
            <a:endParaRPr sz="1200" dirty="0">
              <a:solidFill>
                <a:schemeClr val="tx2"/>
              </a:solidFill>
            </a:endParaRPr>
          </a:p>
          <a:p>
            <a:pPr marL="0" lvl="0" indent="0" algn="l" rtl="0">
              <a:spcBef>
                <a:spcPts val="0"/>
              </a:spcBef>
              <a:spcAft>
                <a:spcPts val="0"/>
              </a:spcAft>
              <a:buNone/>
            </a:pPr>
            <a:endParaRPr sz="1200" dirty="0">
              <a:solidFill>
                <a:schemeClr val="tx2"/>
              </a:solidFill>
            </a:endParaRPr>
          </a:p>
          <a:p>
            <a:pPr marL="0" lvl="0" indent="0" algn="l" rtl="0">
              <a:spcBef>
                <a:spcPts val="0"/>
              </a:spcBef>
              <a:spcAft>
                <a:spcPts val="0"/>
              </a:spcAft>
              <a:buNone/>
            </a:pPr>
            <a:endParaRPr sz="1200" dirty="0">
              <a:solidFill>
                <a:schemeClr val="tx2"/>
              </a:solidFill>
            </a:endParaRPr>
          </a:p>
          <a:p>
            <a:pPr marL="0" lvl="0" indent="0" algn="l" rtl="0">
              <a:spcBef>
                <a:spcPts val="0"/>
              </a:spcBef>
              <a:spcAft>
                <a:spcPts val="0"/>
              </a:spcAft>
              <a:buNone/>
            </a:pPr>
            <a:endParaRPr sz="1200" dirty="0">
              <a:solidFill>
                <a:schemeClr val="tx2"/>
              </a:solidFill>
            </a:endParaRPr>
          </a:p>
        </p:txBody>
      </p:sp>
      <p:pic>
        <p:nvPicPr>
          <p:cNvPr id="92" name="Picture 9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01051" y="1608824"/>
            <a:ext cx="168692" cy="148621"/>
          </a:xfrm>
          <a:prstGeom prst="rect">
            <a:avLst/>
          </a:prstGeom>
        </p:spPr>
      </p:pic>
      <p:pic>
        <p:nvPicPr>
          <p:cNvPr id="93" name="Picture 9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80834" y="5300436"/>
            <a:ext cx="168692" cy="148621"/>
          </a:xfrm>
          <a:prstGeom prst="rect">
            <a:avLst/>
          </a:prstGeom>
        </p:spPr>
      </p:pic>
      <p:pic>
        <p:nvPicPr>
          <p:cNvPr id="94" name="Picture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74" y="5704296"/>
            <a:ext cx="168692" cy="148621"/>
          </a:xfrm>
          <a:prstGeom prst="rect">
            <a:avLst/>
          </a:prstGeom>
        </p:spPr>
      </p:pic>
      <p:sp>
        <p:nvSpPr>
          <p:cNvPr id="95" name="Right Triangle 94"/>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8</a:t>
            </a:r>
            <a:endParaRPr lang="en-US" b="1" dirty="0">
              <a:solidFill>
                <a:srgbClr val="FFFF00"/>
              </a:solidFill>
            </a:endParaRPr>
          </a:p>
        </p:txBody>
      </p:sp>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38931" y="-1143402"/>
            <a:ext cx="4955255" cy="7200414"/>
          </a:xfrm>
          <a:prstGeom prst="rect">
            <a:avLst/>
          </a:prstGeom>
        </p:spPr>
      </p:pic>
    </p:spTree>
    <p:extLst>
      <p:ext uri="{BB962C8B-B14F-4D97-AF65-F5344CB8AC3E}">
        <p14:creationId xmlns:p14="http://schemas.microsoft.com/office/powerpoint/2010/main" val="3249663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Rectangle 4"/>
          <p:cNvSpPr/>
          <p:nvPr/>
        </p:nvSpPr>
        <p:spPr>
          <a:xfrm>
            <a:off x="9426279" y="6400800"/>
            <a:ext cx="2548533" cy="30400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i="1" dirty="0" smtClean="0">
                <a:solidFill>
                  <a:schemeClr val="tx1">
                    <a:lumMod val="75000"/>
                  </a:schemeClr>
                </a:solidFill>
                <a:latin typeface="Arial" panose="020B0604020202020204" pitchFamily="34" charset="0"/>
                <a:cs typeface="Arial" panose="020B0604020202020204" pitchFamily="34" charset="0"/>
              </a:rPr>
              <a:t>CONFIDENTIAL</a:t>
            </a:r>
            <a:endParaRPr lang="en-US" sz="1600" i="1" dirty="0">
              <a:solidFill>
                <a:schemeClr val="tx1">
                  <a:lumMod val="75000"/>
                </a:schemeClr>
              </a:solidFill>
              <a:latin typeface="Arial" panose="020B0604020202020204" pitchFamily="34" charset="0"/>
              <a:cs typeface="Arial" panose="020B0604020202020204" pitchFamily="34" charset="0"/>
            </a:endParaRPr>
          </a:p>
        </p:txBody>
      </p:sp>
      <p:sp>
        <p:nvSpPr>
          <p:cNvPr id="15" name="Rectangle 14"/>
          <p:cNvSpPr/>
          <p:nvPr/>
        </p:nvSpPr>
        <p:spPr>
          <a:xfrm>
            <a:off x="575533" y="6335475"/>
            <a:ext cx="2743059" cy="369332"/>
          </a:xfrm>
          <a:prstGeom prst="rect">
            <a:avLst/>
          </a:prstGeom>
        </p:spPr>
        <p:txBody>
          <a:bodyPr wrap="none">
            <a:spAutoFit/>
          </a:bodyPr>
          <a:lstStyle/>
          <a:p>
            <a:pPr lvl="0"/>
            <a:r>
              <a:rPr lang="en-US" b="1" dirty="0" smtClean="0"/>
              <a:t>MARIN FINANCING LLC</a:t>
            </a:r>
            <a:endParaRPr lang="en-US" b="1" dirty="0"/>
          </a:p>
        </p:txBody>
      </p:sp>
      <p:sp>
        <p:nvSpPr>
          <p:cNvPr id="11" name="Rectangle 10"/>
          <p:cNvSpPr/>
          <p:nvPr/>
        </p:nvSpPr>
        <p:spPr>
          <a:xfrm>
            <a:off x="622952" y="321804"/>
            <a:ext cx="84083" cy="412024"/>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Rectangle 2"/>
          <p:cNvSpPr/>
          <p:nvPr/>
        </p:nvSpPr>
        <p:spPr>
          <a:xfrm>
            <a:off x="717200" y="244912"/>
            <a:ext cx="4602542" cy="584775"/>
          </a:xfrm>
          <a:prstGeom prst="rect">
            <a:avLst/>
          </a:prstGeom>
        </p:spPr>
        <p:txBody>
          <a:bodyPr wrap="none">
            <a:spAutoFit/>
          </a:bodyPr>
          <a:lstStyle/>
          <a:p>
            <a:r>
              <a:rPr lang="en" sz="3200" b="1" dirty="0" smtClean="0">
                <a:latin typeface="Arial" panose="020B0604020202020204" pitchFamily="34" charset="0"/>
                <a:ea typeface="Gadugi" panose="020B0502040204020203" pitchFamily="34" charset="0"/>
                <a:cs typeface="Arial" panose="020B0604020202020204" pitchFamily="34" charset="0"/>
                <a:sym typeface="Maven Pro"/>
              </a:rPr>
              <a:t>Due Diligence Process</a:t>
            </a:r>
            <a:endParaRPr lang="en-US" sz="3200" b="1" dirty="0">
              <a:latin typeface="Arial" panose="020B0604020202020204" pitchFamily="34" charset="0"/>
              <a:ea typeface="Gadugi" panose="020B0502040204020203" pitchFamily="34" charset="0"/>
              <a:cs typeface="Arial" panose="020B0604020202020204" pitchFamily="34" charset="0"/>
            </a:endParaRPr>
          </a:p>
        </p:txBody>
      </p:sp>
      <p:sp>
        <p:nvSpPr>
          <p:cNvPr id="36" name="Google Shape;120;p21"/>
          <p:cNvSpPr txBox="1">
            <a:spLocks/>
          </p:cNvSpPr>
          <p:nvPr/>
        </p:nvSpPr>
        <p:spPr>
          <a:xfrm>
            <a:off x="874907" y="2195861"/>
            <a:ext cx="5232752" cy="3695400"/>
          </a:xfrm>
          <a:prstGeom prst="rect">
            <a:avLst/>
          </a:prstGeom>
          <a:ln>
            <a:noFill/>
          </a:ln>
        </p:spPr>
        <p:txBody>
          <a:bodyPr spcFirstLastPara="1" wrap="square" lIns="91425" tIns="91425" rIns="91425" bIns="91425" anchor="t" anchorCtr="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a:lstStyle>
          <a:p>
            <a:pPr marL="457200" indent="-317500">
              <a:lnSpc>
                <a:spcPct val="150000"/>
              </a:lnSpc>
              <a:spcBef>
                <a:spcPts val="1600"/>
              </a:spcBef>
              <a:buClr>
                <a:schemeClr val="tx1"/>
              </a:buClr>
              <a:buSzPts val="1400"/>
              <a:buFont typeface="Wingdings 3" charset="2"/>
              <a:buAutoNum type="arabicPeriod"/>
            </a:pPr>
            <a:r>
              <a:rPr lang="en-US" sz="1500" b="1" dirty="0" smtClean="0">
                <a:ln w="0"/>
              </a:rPr>
              <a:t>Complete historical bank statements</a:t>
            </a:r>
          </a:p>
          <a:p>
            <a:pPr marL="457200" indent="-317500">
              <a:lnSpc>
                <a:spcPct val="150000"/>
              </a:lnSpc>
              <a:spcBef>
                <a:spcPts val="0"/>
              </a:spcBef>
              <a:buClr>
                <a:schemeClr val="tx1"/>
              </a:buClr>
              <a:buSzPts val="1400"/>
              <a:buFont typeface="Wingdings 3" charset="2"/>
              <a:buAutoNum type="arabicPeriod"/>
            </a:pPr>
            <a:r>
              <a:rPr lang="en-US" sz="1500" b="1" dirty="0" smtClean="0">
                <a:ln w="0"/>
              </a:rPr>
              <a:t>Formal management diligence discussions</a:t>
            </a:r>
          </a:p>
          <a:p>
            <a:pPr marL="457200" indent="-317500">
              <a:lnSpc>
                <a:spcPct val="150000"/>
              </a:lnSpc>
              <a:spcBef>
                <a:spcPts val="0"/>
              </a:spcBef>
              <a:buClr>
                <a:schemeClr val="tx1"/>
              </a:buClr>
              <a:buSzPts val="1400"/>
              <a:buFont typeface="Wingdings 3" charset="2"/>
              <a:buAutoNum type="arabicPeriod"/>
            </a:pPr>
            <a:r>
              <a:rPr lang="en-US" sz="1500" b="1" dirty="0" smtClean="0">
                <a:ln w="0"/>
              </a:rPr>
              <a:t>Relevant references</a:t>
            </a:r>
          </a:p>
          <a:p>
            <a:pPr marL="457200" indent="-317500">
              <a:lnSpc>
                <a:spcPct val="150000"/>
              </a:lnSpc>
              <a:spcBef>
                <a:spcPts val="0"/>
              </a:spcBef>
              <a:buClr>
                <a:schemeClr val="tx1"/>
              </a:buClr>
              <a:buSzPts val="1400"/>
              <a:buFont typeface="Wingdings 3" charset="2"/>
              <a:buAutoNum type="arabicPeriod"/>
            </a:pPr>
            <a:r>
              <a:rPr lang="en-US" sz="1500" b="1" dirty="0" smtClean="0">
                <a:ln w="0"/>
              </a:rPr>
              <a:t>Documentation of prior supply and customer transactions </a:t>
            </a:r>
          </a:p>
          <a:p>
            <a:pPr marL="457200" indent="-317500">
              <a:lnSpc>
                <a:spcPct val="150000"/>
              </a:lnSpc>
              <a:spcBef>
                <a:spcPts val="0"/>
              </a:spcBef>
              <a:buClr>
                <a:schemeClr val="tx1"/>
              </a:buClr>
              <a:buSzPts val="1400"/>
              <a:buFont typeface="Wingdings 3" charset="2"/>
              <a:buAutoNum type="arabicPeriod"/>
            </a:pPr>
            <a:r>
              <a:rPr lang="en-US" sz="1500" b="1" dirty="0" smtClean="0">
                <a:ln w="0"/>
              </a:rPr>
              <a:t>Customer due diligence (receipts, bank transactions, customer calls and financial analysis)</a:t>
            </a:r>
          </a:p>
          <a:p>
            <a:pPr marL="0" indent="0">
              <a:spcBef>
                <a:spcPts val="1600"/>
              </a:spcBef>
              <a:buClr>
                <a:schemeClr val="tx1"/>
              </a:buClr>
              <a:buFont typeface="Wingdings 3" charset="2"/>
              <a:buNone/>
            </a:pPr>
            <a:endParaRPr lang="en-US" sz="1500" b="1" dirty="0" smtClean="0">
              <a:ln w="0"/>
            </a:endParaRPr>
          </a:p>
          <a:p>
            <a:pPr marL="0" indent="0">
              <a:spcBef>
                <a:spcPts val="1600"/>
              </a:spcBef>
              <a:spcAft>
                <a:spcPts val="1600"/>
              </a:spcAft>
              <a:buClr>
                <a:schemeClr val="tx1"/>
              </a:buClr>
              <a:buFont typeface="Wingdings 3" charset="2"/>
              <a:buNone/>
            </a:pPr>
            <a:endParaRPr lang="en-US" sz="1500" b="1" dirty="0">
              <a:ln w="0"/>
            </a:endParaRPr>
          </a:p>
        </p:txBody>
      </p:sp>
      <p:sp>
        <p:nvSpPr>
          <p:cNvPr id="7" name="Rectangle 6"/>
          <p:cNvSpPr/>
          <p:nvPr/>
        </p:nvSpPr>
        <p:spPr>
          <a:xfrm>
            <a:off x="6325646" y="2455206"/>
            <a:ext cx="5057104" cy="2862322"/>
          </a:xfrm>
          <a:prstGeom prst="rect">
            <a:avLst/>
          </a:prstGeom>
        </p:spPr>
        <p:txBody>
          <a:bodyPr wrap="square">
            <a:spAutoFit/>
          </a:bodyPr>
          <a:lstStyle/>
          <a:p>
            <a:pPr marL="482600" indent="-342900">
              <a:lnSpc>
                <a:spcPct val="150000"/>
              </a:lnSpc>
              <a:spcBef>
                <a:spcPts val="0"/>
              </a:spcBef>
              <a:buClr>
                <a:schemeClr val="tx1"/>
              </a:buClr>
              <a:buSzPts val="1400"/>
              <a:buFont typeface="+mj-lt"/>
              <a:buAutoNum type="arabicPeriod" startAt="6"/>
            </a:pPr>
            <a:r>
              <a:rPr lang="en-US" sz="1500" b="1" dirty="0">
                <a:ln w="0"/>
              </a:rPr>
              <a:t>Multiple site </a:t>
            </a:r>
            <a:r>
              <a:rPr lang="en-US" sz="1500" b="1" dirty="0" smtClean="0">
                <a:ln w="0"/>
              </a:rPr>
              <a:t>visits</a:t>
            </a:r>
          </a:p>
          <a:p>
            <a:pPr marL="457200" indent="-317500">
              <a:lnSpc>
                <a:spcPct val="150000"/>
              </a:lnSpc>
              <a:spcBef>
                <a:spcPts val="0"/>
              </a:spcBef>
              <a:buClr>
                <a:schemeClr val="tx1"/>
              </a:buClr>
              <a:buSzPts val="1400"/>
              <a:buFont typeface="Wingdings 3" charset="2"/>
              <a:buAutoNum type="arabicPeriod" startAt="6"/>
            </a:pPr>
            <a:r>
              <a:rPr lang="en-US" sz="1500" b="1" dirty="0" smtClean="0">
                <a:ln w="0"/>
              </a:rPr>
              <a:t>A detailed description on how historical receipts were billed and paid</a:t>
            </a:r>
          </a:p>
          <a:p>
            <a:pPr marL="457200" indent="-317500">
              <a:lnSpc>
                <a:spcPct val="150000"/>
              </a:lnSpc>
              <a:spcBef>
                <a:spcPts val="0"/>
              </a:spcBef>
              <a:buClr>
                <a:schemeClr val="tx1"/>
              </a:buClr>
              <a:buSzPts val="1400"/>
              <a:buFont typeface="Wingdings 3" charset="2"/>
              <a:buAutoNum type="arabicPeriod" startAt="6"/>
            </a:pPr>
            <a:r>
              <a:rPr lang="en-US" sz="1500" b="1" dirty="0" smtClean="0">
                <a:ln w="0"/>
              </a:rPr>
              <a:t>Proof </a:t>
            </a:r>
            <a:r>
              <a:rPr lang="en-US" sz="1500" b="1" dirty="0">
                <a:ln w="0"/>
              </a:rPr>
              <a:t>of incorporation, EIN verification</a:t>
            </a:r>
          </a:p>
          <a:p>
            <a:pPr marL="457200" indent="-317500">
              <a:lnSpc>
                <a:spcPct val="150000"/>
              </a:lnSpc>
              <a:spcBef>
                <a:spcPts val="0"/>
              </a:spcBef>
              <a:buClr>
                <a:schemeClr val="tx1"/>
              </a:buClr>
              <a:buSzPts val="1400"/>
              <a:buFont typeface="Wingdings 3" charset="2"/>
              <a:buAutoNum type="arabicPeriod" startAt="6"/>
            </a:pPr>
            <a:r>
              <a:rPr lang="en-US" sz="1500" b="1" dirty="0">
                <a:ln w="0"/>
              </a:rPr>
              <a:t>Audited financials if available</a:t>
            </a:r>
          </a:p>
          <a:p>
            <a:pPr marL="457200" indent="-317500">
              <a:lnSpc>
                <a:spcPct val="150000"/>
              </a:lnSpc>
              <a:spcBef>
                <a:spcPts val="0"/>
              </a:spcBef>
              <a:buClr>
                <a:schemeClr val="tx1"/>
              </a:buClr>
              <a:buSzPts val="1400"/>
              <a:buFont typeface="Wingdings 3" charset="2"/>
              <a:buAutoNum type="arabicPeriod" startAt="6"/>
            </a:pPr>
            <a:r>
              <a:rPr lang="en-US" sz="1500" b="1" dirty="0">
                <a:ln w="0"/>
              </a:rPr>
              <a:t>License verification</a:t>
            </a:r>
          </a:p>
          <a:p>
            <a:pPr marL="457200" indent="-317500">
              <a:lnSpc>
                <a:spcPct val="150000"/>
              </a:lnSpc>
              <a:spcBef>
                <a:spcPts val="0"/>
              </a:spcBef>
              <a:buClr>
                <a:schemeClr val="tx1"/>
              </a:buClr>
              <a:buSzPts val="1400"/>
              <a:buFont typeface="Wingdings 3" charset="2"/>
              <a:buAutoNum type="arabicPeriod" startAt="6"/>
            </a:pPr>
            <a:r>
              <a:rPr lang="en-US" sz="1500" b="1" dirty="0">
                <a:ln w="0"/>
              </a:rPr>
              <a:t>Management background and </a:t>
            </a:r>
            <a:endParaRPr lang="en-US" sz="1500" b="1" dirty="0" smtClean="0">
              <a:ln w="0"/>
            </a:endParaRPr>
          </a:p>
          <a:p>
            <a:pPr marL="139700">
              <a:lnSpc>
                <a:spcPct val="150000"/>
              </a:lnSpc>
              <a:spcBef>
                <a:spcPts val="0"/>
              </a:spcBef>
              <a:buClr>
                <a:schemeClr val="tx1"/>
              </a:buClr>
              <a:buSzPts val="1400"/>
            </a:pPr>
            <a:r>
              <a:rPr lang="en-US" sz="1500" b="1" dirty="0">
                <a:ln w="0"/>
              </a:rPr>
              <a:t> </a:t>
            </a:r>
            <a:r>
              <a:rPr lang="en-US" sz="1500" b="1" dirty="0" smtClean="0">
                <a:ln w="0"/>
              </a:rPr>
              <a:t>     credit </a:t>
            </a:r>
            <a:r>
              <a:rPr lang="en-US" sz="1500" b="1" dirty="0">
                <a:ln w="0"/>
              </a:rPr>
              <a:t>checks</a:t>
            </a:r>
          </a:p>
        </p:txBody>
      </p:sp>
      <p:sp>
        <p:nvSpPr>
          <p:cNvPr id="10" name="Rectangle 9"/>
          <p:cNvSpPr/>
          <p:nvPr/>
        </p:nvSpPr>
        <p:spPr>
          <a:xfrm>
            <a:off x="1013395" y="1548304"/>
            <a:ext cx="9906504" cy="461665"/>
          </a:xfrm>
          <a:prstGeom prst="rect">
            <a:avLst/>
          </a:prstGeom>
        </p:spPr>
        <p:txBody>
          <a:bodyPr wrap="square">
            <a:spAutoFit/>
          </a:bodyPr>
          <a:lstStyle/>
          <a:p>
            <a:r>
              <a:rPr lang="en-US" sz="2400" b="1" dirty="0">
                <a:solidFill>
                  <a:srgbClr val="FFFF00"/>
                </a:solidFill>
              </a:rPr>
              <a:t>Marin Financing will require the receipt and verification of: </a:t>
            </a:r>
          </a:p>
        </p:txBody>
      </p:sp>
      <p:sp>
        <p:nvSpPr>
          <p:cNvPr id="108" name="Right Triangle 107"/>
          <p:cNvSpPr/>
          <p:nvPr/>
        </p:nvSpPr>
        <p:spPr>
          <a:xfrm flipH="1">
            <a:off x="11244386" y="6200775"/>
            <a:ext cx="947614" cy="657225"/>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rgbClr val="FFFF00"/>
                </a:solidFill>
              </a:rPr>
              <a:t>9</a:t>
            </a:r>
            <a:endParaRPr lang="en-US" b="1" dirty="0">
              <a:solidFill>
                <a:srgbClr val="FFFF00"/>
              </a:solidFill>
            </a:endParaRPr>
          </a:p>
        </p:txBody>
      </p:sp>
    </p:spTree>
    <p:extLst>
      <p:ext uri="{BB962C8B-B14F-4D97-AF65-F5344CB8AC3E}">
        <p14:creationId xmlns:p14="http://schemas.microsoft.com/office/powerpoint/2010/main" val="3794246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1542</TotalTime>
  <Words>3742</Words>
  <Application>Microsoft Office PowerPoint</Application>
  <PresentationFormat>Widescreen</PresentationFormat>
  <Paragraphs>462</Paragraphs>
  <Slides>24</Slides>
  <Notes>24</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24</vt:i4>
      </vt:variant>
    </vt:vector>
  </HeadingPairs>
  <TitlesOfParts>
    <vt:vector size="37" baseType="lpstr">
      <vt:lpstr>Arial</vt:lpstr>
      <vt:lpstr>Calibri</vt:lpstr>
      <vt:lpstr>Century Gothic</vt:lpstr>
      <vt:lpstr>EB Garamond</vt:lpstr>
      <vt:lpstr>Gadugi</vt:lpstr>
      <vt:lpstr>Impact</vt:lpstr>
      <vt:lpstr>Maven Pro</vt:lpstr>
      <vt:lpstr>Open Sans</vt:lpstr>
      <vt:lpstr>Segoe UI Black</vt:lpstr>
      <vt:lpstr>Times New Roman</vt:lpstr>
      <vt:lpstr>Wingdings</vt:lpstr>
      <vt:lpstr>Wingdings 3</vt:lpstr>
      <vt:lpstr>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Mani Sharma</dc:creator>
  <cp:lastModifiedBy>Harold Bright</cp:lastModifiedBy>
  <cp:revision>329</cp:revision>
  <dcterms:created xsi:type="dcterms:W3CDTF">2019-07-19T08:46:42Z</dcterms:created>
  <dcterms:modified xsi:type="dcterms:W3CDTF">2019-07-26T05:54:21Z</dcterms:modified>
</cp:coreProperties>
</file>